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86" r:id="rId2"/>
    <p:sldId id="301" r:id="rId3"/>
    <p:sldId id="316" r:id="rId4"/>
    <p:sldId id="337" r:id="rId5"/>
    <p:sldId id="338" r:id="rId6"/>
    <p:sldId id="340" r:id="rId7"/>
    <p:sldId id="341" r:id="rId8"/>
    <p:sldId id="342" r:id="rId9"/>
    <p:sldId id="302" r:id="rId10"/>
    <p:sldId id="303" r:id="rId11"/>
    <p:sldId id="295" r:id="rId12"/>
    <p:sldId id="296" r:id="rId13"/>
    <p:sldId id="322" r:id="rId14"/>
    <p:sldId id="352" r:id="rId15"/>
    <p:sldId id="323" r:id="rId16"/>
    <p:sldId id="353" r:id="rId17"/>
    <p:sldId id="351" r:id="rId18"/>
    <p:sldId id="325" r:id="rId19"/>
    <p:sldId id="326" r:id="rId20"/>
    <p:sldId id="327" r:id="rId21"/>
    <p:sldId id="328" r:id="rId22"/>
    <p:sldId id="298" r:id="rId23"/>
    <p:sldId id="299" r:id="rId24"/>
    <p:sldId id="293" r:id="rId25"/>
    <p:sldId id="300" r:id="rId26"/>
    <p:sldId id="321" r:id="rId27"/>
    <p:sldId id="294" r:id="rId28"/>
    <p:sldId id="297" r:id="rId29"/>
    <p:sldId id="354" r:id="rId30"/>
    <p:sldId id="257" r:id="rId31"/>
    <p:sldId id="345" r:id="rId32"/>
    <p:sldId id="346" r:id="rId33"/>
    <p:sldId id="317" r:id="rId34"/>
    <p:sldId id="318" r:id="rId35"/>
    <p:sldId id="259" r:id="rId36"/>
    <p:sldId id="349" r:id="rId37"/>
    <p:sldId id="348" r:id="rId38"/>
    <p:sldId id="347" r:id="rId39"/>
    <p:sldId id="320" r:id="rId40"/>
    <p:sldId id="261" r:id="rId41"/>
    <p:sldId id="262" r:id="rId42"/>
    <p:sldId id="290" r:id="rId43"/>
    <p:sldId id="263" r:id="rId44"/>
    <p:sldId id="264" r:id="rId45"/>
    <p:sldId id="265" r:id="rId46"/>
    <p:sldId id="266" r:id="rId47"/>
    <p:sldId id="333" r:id="rId48"/>
    <p:sldId id="267" r:id="rId49"/>
    <p:sldId id="268" r:id="rId50"/>
    <p:sldId id="285" r:id="rId51"/>
    <p:sldId id="269" r:id="rId52"/>
    <p:sldId id="270" r:id="rId53"/>
    <p:sldId id="271" r:id="rId54"/>
    <p:sldId id="272" r:id="rId55"/>
    <p:sldId id="273" r:id="rId56"/>
    <p:sldId id="274" r:id="rId57"/>
    <p:sldId id="275" r:id="rId58"/>
    <p:sldId id="276" r:id="rId59"/>
    <p:sldId id="277" r:id="rId60"/>
    <p:sldId id="278" r:id="rId61"/>
    <p:sldId id="279" r:id="rId62"/>
    <p:sldId id="281" r:id="rId63"/>
    <p:sldId id="282" r:id="rId64"/>
    <p:sldId id="283" r:id="rId65"/>
    <p:sldId id="361" r:id="rId66"/>
    <p:sldId id="356" r:id="rId67"/>
    <p:sldId id="355" r:id="rId68"/>
    <p:sldId id="359" r:id="rId69"/>
    <p:sldId id="360" r:id="rId70"/>
    <p:sldId id="362" r:id="rId71"/>
  </p:sldIdLst>
  <p:sldSz cx="1069816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133" y="-149"/>
      </p:cViewPr>
      <p:guideLst>
        <p:guide orient="horz" pos="2160"/>
        <p:guide pos="337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VILION\OneDrive\Desktop\nf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VILION\OneDrive\Desktop\nf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AVILION\OneDrive\Desktop\nf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3.9813094708689802E-2"/>
          <c:y val="1.452020202020202E-2"/>
          <c:w val="0.95441871233208964"/>
          <c:h val="0.76352776104985454"/>
        </c:manualLayout>
      </c:layout>
      <c:barChart>
        <c:barDir val="col"/>
        <c:grouping val="clustered"/>
        <c:ser>
          <c:idx val="0"/>
          <c:order val="0"/>
          <c:tx>
            <c:strRef>
              <c:f>Sheet2!$A$23</c:f>
              <c:strCache>
                <c:ptCount val="1"/>
                <c:pt idx="0">
                  <c:v>INDIA</c:v>
                </c:pt>
              </c:strCache>
            </c:strRef>
          </c:tx>
          <c:spPr>
            <a:solidFill>
              <a:srgbClr val="FFC000"/>
            </a:solidFill>
          </c:spPr>
          <c:dLbls>
            <c:txPr>
              <a:bodyPr/>
              <a:lstStyle/>
              <a:p>
                <a:pPr>
                  <a:defRPr sz="1400" b="1"/>
                </a:pPr>
                <a:endParaRPr lang="en-US"/>
              </a:p>
            </c:txPr>
            <c:dLblPos val="inEnd"/>
            <c:showVal val="1"/>
            <c:separator>, </c:separator>
          </c:dLbls>
          <c:cat>
            <c:numRef>
              <c:f>Sheet2!$B$22:$U$22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Sheet2!$B$23:$U$23</c:f>
              <c:numCache>
                <c:formatCode>General</c:formatCode>
                <c:ptCount val="20"/>
                <c:pt idx="0">
                  <c:v>6.4</c:v>
                </c:pt>
                <c:pt idx="1">
                  <c:v>6.5</c:v>
                </c:pt>
                <c:pt idx="2">
                  <c:v>6.7</c:v>
                </c:pt>
                <c:pt idx="3">
                  <c:v>7</c:v>
                </c:pt>
                <c:pt idx="4">
                  <c:v>7</c:v>
                </c:pt>
                <c:pt idx="5">
                  <c:v>7.1</c:v>
                </c:pt>
                <c:pt idx="6">
                  <c:v>7.2</c:v>
                </c:pt>
                <c:pt idx="7">
                  <c:v>7.3</c:v>
                </c:pt>
                <c:pt idx="8">
                  <c:v>7.4</c:v>
                </c:pt>
                <c:pt idx="9">
                  <c:v>7.4</c:v>
                </c:pt>
                <c:pt idx="10">
                  <c:v>7.5</c:v>
                </c:pt>
                <c:pt idx="11">
                  <c:v>7.6</c:v>
                </c:pt>
                <c:pt idx="12">
                  <c:v>7.5</c:v>
                </c:pt>
                <c:pt idx="13">
                  <c:v>8</c:v>
                </c:pt>
                <c:pt idx="14">
                  <c:v>8.1</c:v>
                </c:pt>
                <c:pt idx="15">
                  <c:v>8.4</c:v>
                </c:pt>
                <c:pt idx="16">
                  <c:v>8.5</c:v>
                </c:pt>
                <c:pt idx="17">
                  <c:v>6.3</c:v>
                </c:pt>
                <c:pt idx="18">
                  <c:v>6.2</c:v>
                </c:pt>
                <c:pt idx="19">
                  <c:v>6.2</c:v>
                </c:pt>
              </c:numCache>
            </c:numRef>
          </c:val>
        </c:ser>
        <c:ser>
          <c:idx val="1"/>
          <c:order val="1"/>
          <c:tx>
            <c:strRef>
              <c:f>Sheet2!$A$24</c:f>
              <c:strCache>
                <c:ptCount val="1"/>
                <c:pt idx="0">
                  <c:v>KARNATAKA</c:v>
                </c:pt>
              </c:strCache>
            </c:strRef>
          </c:tx>
          <c:spPr>
            <a:solidFill>
              <a:schemeClr val="accent1">
                <a:lumMod val="50000"/>
              </a:schemeClr>
            </a:solidFill>
          </c:spPr>
          <c:dLbls>
            <c:txPr>
              <a:bodyPr/>
              <a:lstStyle/>
              <a:p>
                <a:pPr>
                  <a:defRPr sz="1400" b="1"/>
                </a:pPr>
                <a:endParaRPr lang="en-US"/>
              </a:p>
            </c:txPr>
            <c:dLblPos val="outEnd"/>
            <c:showVal val="1"/>
          </c:dLbls>
          <c:cat>
            <c:numRef>
              <c:f>Sheet2!$B$22:$U$22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Sheet2!$B$24:$U$24</c:f>
              <c:numCache>
                <c:formatCode>General</c:formatCode>
                <c:ptCount val="20"/>
                <c:pt idx="0">
                  <c:v>7.8</c:v>
                </c:pt>
                <c:pt idx="1">
                  <c:v>7.6</c:v>
                </c:pt>
                <c:pt idx="2">
                  <c:v>7.2</c:v>
                </c:pt>
                <c:pt idx="3">
                  <c:v>7.2</c:v>
                </c:pt>
                <c:pt idx="4">
                  <c:v>6.9</c:v>
                </c:pt>
                <c:pt idx="5">
                  <c:v>7.1</c:v>
                </c:pt>
                <c:pt idx="6">
                  <c:v>7.1</c:v>
                </c:pt>
                <c:pt idx="7">
                  <c:v>7.3</c:v>
                </c:pt>
                <c:pt idx="8">
                  <c:v>7.4</c:v>
                </c:pt>
                <c:pt idx="9">
                  <c:v>7.2</c:v>
                </c:pt>
                <c:pt idx="10">
                  <c:v>7.1</c:v>
                </c:pt>
                <c:pt idx="11">
                  <c:v>7.1</c:v>
                </c:pt>
                <c:pt idx="12">
                  <c:v>7.1</c:v>
                </c:pt>
                <c:pt idx="13">
                  <c:v>7</c:v>
                </c:pt>
                <c:pt idx="14">
                  <c:v>6.8</c:v>
                </c:pt>
                <c:pt idx="15">
                  <c:v>6.6</c:v>
                </c:pt>
                <c:pt idx="16">
                  <c:v>6.7</c:v>
                </c:pt>
                <c:pt idx="17">
                  <c:v>6.5</c:v>
                </c:pt>
                <c:pt idx="18">
                  <c:v>6.3</c:v>
                </c:pt>
                <c:pt idx="19">
                  <c:v>6.3</c:v>
                </c:pt>
              </c:numCache>
            </c:numRef>
          </c:val>
        </c:ser>
        <c:axId val="151078016"/>
        <c:axId val="151079552"/>
      </c:barChart>
      <c:catAx>
        <c:axId val="151078016"/>
        <c:scaling>
          <c:orientation val="minMax"/>
        </c:scaling>
        <c:axPos val="b"/>
        <c:numFmt formatCode="General" sourceLinked="1"/>
        <c:tickLblPos val="nextTo"/>
        <c:txPr>
          <a:bodyPr/>
          <a:lstStyle/>
          <a:p>
            <a:pPr>
              <a:defRPr sz="2400" b="1"/>
            </a:pPr>
            <a:endParaRPr lang="en-US"/>
          </a:p>
        </c:txPr>
        <c:crossAx val="151079552"/>
        <c:crosses val="autoZero"/>
        <c:auto val="1"/>
        <c:lblAlgn val="ctr"/>
        <c:lblOffset val="100"/>
      </c:catAx>
      <c:valAx>
        <c:axId val="151079552"/>
        <c:scaling>
          <c:orientation val="minMax"/>
        </c:scaling>
        <c:axPos val="l"/>
        <c:numFmt formatCode="General" sourceLinked="1"/>
        <c:tickLblPos val="nextTo"/>
        <c:txPr>
          <a:bodyPr/>
          <a:lstStyle/>
          <a:p>
            <a:pPr>
              <a:defRPr b="1"/>
            </a:pPr>
            <a:endParaRPr lang="en-US"/>
          </a:p>
        </c:txPr>
        <c:crossAx val="151078016"/>
        <c:crosses val="autoZero"/>
        <c:crossBetween val="between"/>
      </c:valAx>
    </c:plotArea>
    <c:legend>
      <c:legendPos val="r"/>
      <c:layout>
        <c:manualLayout>
          <c:xMode val="edge"/>
          <c:yMode val="edge"/>
          <c:x val="0.8578608923884522"/>
          <c:y val="4.1749599008457282E-2"/>
          <c:w val="0.10007092608730621"/>
          <c:h val="9.0630766675531674E-2"/>
        </c:manualLayout>
      </c:layout>
      <c:txPr>
        <a:bodyPr/>
        <a:lstStyle/>
        <a:p>
          <a:pPr>
            <a:defRPr sz="1050"/>
          </a:pPr>
          <a:endParaRPr lang="en-US"/>
        </a:p>
      </c:txPr>
    </c:legend>
    <c:plotVisOnly val="1"/>
  </c:chart>
  <c:txPr>
    <a:bodyPr/>
    <a:lstStyle/>
    <a:p>
      <a:pPr>
        <a:defRPr lang="en-US" sz="2000">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Sheet2!$A$28</c:f>
              <c:strCache>
                <c:ptCount val="1"/>
                <c:pt idx="0">
                  <c:v>INDIA</c:v>
                </c:pt>
              </c:strCache>
            </c:strRef>
          </c:tx>
          <c:spPr>
            <a:solidFill>
              <a:srgbClr val="FFC000"/>
            </a:solidFill>
          </c:spPr>
          <c:dLbls>
            <c:txPr>
              <a:bodyPr/>
              <a:lstStyle/>
              <a:p>
                <a:pPr>
                  <a:defRPr sz="1100" b="1"/>
                </a:pPr>
                <a:endParaRPr lang="en-US"/>
              </a:p>
            </c:txPr>
            <c:showVal val="1"/>
          </c:dLbls>
          <c:cat>
            <c:numRef>
              <c:f>Sheet2!$B$27:$U$27</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Sheet2!$B$28:$U$28</c:f>
              <c:numCache>
                <c:formatCode>General</c:formatCode>
                <c:ptCount val="20"/>
                <c:pt idx="0">
                  <c:v>25.8</c:v>
                </c:pt>
                <c:pt idx="1">
                  <c:v>25.4</c:v>
                </c:pt>
                <c:pt idx="2">
                  <c:v>25</c:v>
                </c:pt>
                <c:pt idx="3">
                  <c:v>24.8</c:v>
                </c:pt>
                <c:pt idx="4">
                  <c:v>24.1</c:v>
                </c:pt>
                <c:pt idx="5">
                  <c:v>23.8</c:v>
                </c:pt>
                <c:pt idx="6">
                  <c:v>23.5</c:v>
                </c:pt>
                <c:pt idx="7">
                  <c:v>23.1</c:v>
                </c:pt>
                <c:pt idx="8">
                  <c:v>22.8</c:v>
                </c:pt>
                <c:pt idx="9">
                  <c:v>22.5</c:v>
                </c:pt>
                <c:pt idx="10">
                  <c:v>22.1</c:v>
                </c:pt>
                <c:pt idx="11">
                  <c:v>21.8</c:v>
                </c:pt>
                <c:pt idx="12">
                  <c:v>21.6</c:v>
                </c:pt>
                <c:pt idx="13">
                  <c:v>21.4</c:v>
                </c:pt>
                <c:pt idx="14">
                  <c:v>21</c:v>
                </c:pt>
                <c:pt idx="15">
                  <c:v>20.8</c:v>
                </c:pt>
                <c:pt idx="16">
                  <c:v>20.399999999999999</c:v>
                </c:pt>
                <c:pt idx="17">
                  <c:v>20.2</c:v>
                </c:pt>
                <c:pt idx="18">
                  <c:v>20</c:v>
                </c:pt>
                <c:pt idx="19">
                  <c:v>20</c:v>
                </c:pt>
              </c:numCache>
            </c:numRef>
          </c:val>
        </c:ser>
        <c:ser>
          <c:idx val="1"/>
          <c:order val="1"/>
          <c:tx>
            <c:strRef>
              <c:f>Sheet2!$A$29</c:f>
              <c:strCache>
                <c:ptCount val="1"/>
                <c:pt idx="0">
                  <c:v>KARNATAKA</c:v>
                </c:pt>
              </c:strCache>
            </c:strRef>
          </c:tx>
          <c:spPr>
            <a:solidFill>
              <a:schemeClr val="accent1">
                <a:lumMod val="50000"/>
              </a:schemeClr>
            </a:solidFill>
          </c:spPr>
          <c:dLbls>
            <c:txPr>
              <a:bodyPr/>
              <a:lstStyle/>
              <a:p>
                <a:pPr>
                  <a:defRPr sz="1100" b="1"/>
                </a:pPr>
                <a:endParaRPr lang="en-US"/>
              </a:p>
            </c:txPr>
            <c:showVal val="1"/>
          </c:dLbls>
          <c:cat>
            <c:numRef>
              <c:f>Sheet2!$B$27:$U$27</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Sheet2!$B$29:$U$29</c:f>
              <c:numCache>
                <c:formatCode>General</c:formatCode>
                <c:ptCount val="20"/>
                <c:pt idx="0">
                  <c:v>22</c:v>
                </c:pt>
                <c:pt idx="1">
                  <c:v>22.3</c:v>
                </c:pt>
                <c:pt idx="2">
                  <c:v>22.1</c:v>
                </c:pt>
                <c:pt idx="3">
                  <c:v>21.8</c:v>
                </c:pt>
                <c:pt idx="4">
                  <c:v>20.9</c:v>
                </c:pt>
                <c:pt idx="5">
                  <c:v>20.6</c:v>
                </c:pt>
                <c:pt idx="6">
                  <c:v>20.100000000000001</c:v>
                </c:pt>
                <c:pt idx="7">
                  <c:v>19.899999999999999</c:v>
                </c:pt>
                <c:pt idx="8">
                  <c:v>19.8</c:v>
                </c:pt>
                <c:pt idx="9">
                  <c:v>19.5</c:v>
                </c:pt>
                <c:pt idx="10">
                  <c:v>19.2</c:v>
                </c:pt>
                <c:pt idx="11">
                  <c:v>18.8</c:v>
                </c:pt>
                <c:pt idx="12">
                  <c:v>18.5</c:v>
                </c:pt>
                <c:pt idx="13">
                  <c:v>18.3</c:v>
                </c:pt>
                <c:pt idx="14">
                  <c:v>18.100000000000001</c:v>
                </c:pt>
                <c:pt idx="15">
                  <c:v>17.899999999999999</c:v>
                </c:pt>
                <c:pt idx="16">
                  <c:v>17.600000000000001</c:v>
                </c:pt>
                <c:pt idx="17">
                  <c:v>17.399999999999999</c:v>
                </c:pt>
                <c:pt idx="18">
                  <c:v>17.2</c:v>
                </c:pt>
                <c:pt idx="19">
                  <c:v>17.2</c:v>
                </c:pt>
              </c:numCache>
            </c:numRef>
          </c:val>
        </c:ser>
        <c:axId val="152899584"/>
        <c:axId val="152901120"/>
      </c:barChart>
      <c:catAx>
        <c:axId val="152899584"/>
        <c:scaling>
          <c:orientation val="minMax"/>
        </c:scaling>
        <c:axPos val="b"/>
        <c:numFmt formatCode="General" sourceLinked="1"/>
        <c:tickLblPos val="nextTo"/>
        <c:txPr>
          <a:bodyPr/>
          <a:lstStyle/>
          <a:p>
            <a:pPr>
              <a:defRPr sz="2000" b="1">
                <a:latin typeface="Times New Roman" pitchFamily="18" charset="0"/>
                <a:cs typeface="Times New Roman" pitchFamily="18" charset="0"/>
              </a:defRPr>
            </a:pPr>
            <a:endParaRPr lang="en-US"/>
          </a:p>
        </c:txPr>
        <c:crossAx val="152901120"/>
        <c:crosses val="autoZero"/>
        <c:auto val="1"/>
        <c:lblAlgn val="ctr"/>
        <c:lblOffset val="100"/>
      </c:catAx>
      <c:valAx>
        <c:axId val="152901120"/>
        <c:scaling>
          <c:orientation val="minMax"/>
        </c:scaling>
        <c:axPos val="l"/>
        <c:numFmt formatCode="General" sourceLinked="1"/>
        <c:tickLblPos val="nextTo"/>
        <c:txPr>
          <a:bodyPr/>
          <a:lstStyle/>
          <a:p>
            <a:pPr>
              <a:defRPr sz="2000" b="1"/>
            </a:pPr>
            <a:endParaRPr lang="en-US"/>
          </a:p>
        </c:txPr>
        <c:crossAx val="152899584"/>
        <c:crosses val="autoZero"/>
        <c:crossBetween val="between"/>
      </c:valAx>
    </c:plotArea>
    <c:legend>
      <c:legendPos val="r"/>
      <c:layout>
        <c:manualLayout>
          <c:xMode val="edge"/>
          <c:yMode val="edge"/>
          <c:x val="0.6337504407098371"/>
          <c:y val="3.0952215531882044E-2"/>
          <c:w val="0.1908764367816092"/>
          <c:h val="0.10828855649062978"/>
        </c:manualLayout>
      </c:layout>
      <c:txPr>
        <a:bodyPr/>
        <a:lstStyle/>
        <a:p>
          <a:pPr>
            <a:defRPr sz="1200" b="1">
              <a:latin typeface="Times New Roman" pitchFamily="18" charset="0"/>
              <a:cs typeface="Times New Roman" pitchFamily="18" charset="0"/>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Sheet2!$A$11</c:f>
              <c:strCache>
                <c:ptCount val="1"/>
                <c:pt idx="0">
                  <c:v>INDIA</c:v>
                </c:pt>
              </c:strCache>
            </c:strRef>
          </c:tx>
          <c:spPr>
            <a:solidFill>
              <a:srgbClr val="FFC000"/>
            </a:solidFill>
          </c:spPr>
          <c:dLbls>
            <c:showVal val="1"/>
          </c:dLbls>
          <c:cat>
            <c:strRef>
              <c:f>Sheet2!$B$10:$I$10</c:f>
              <c:strCache>
                <c:ptCount val="8"/>
                <c:pt idx="0">
                  <c:v>2004-06</c:v>
                </c:pt>
                <c:pt idx="1">
                  <c:v>2007-09</c:v>
                </c:pt>
                <c:pt idx="2">
                  <c:v>2010-12</c:v>
                </c:pt>
                <c:pt idx="3">
                  <c:v>2011-13</c:v>
                </c:pt>
                <c:pt idx="4">
                  <c:v>2014-16</c:v>
                </c:pt>
                <c:pt idx="5">
                  <c:v>2015-17</c:v>
                </c:pt>
                <c:pt idx="6">
                  <c:v>2016-18</c:v>
                </c:pt>
                <c:pt idx="7">
                  <c:v>SDG 3 target :by 2030</c:v>
                </c:pt>
              </c:strCache>
            </c:strRef>
          </c:cat>
          <c:val>
            <c:numRef>
              <c:f>Sheet2!$B$11:$I$11</c:f>
              <c:numCache>
                <c:formatCode>General</c:formatCode>
                <c:ptCount val="8"/>
                <c:pt idx="0">
                  <c:v>254</c:v>
                </c:pt>
                <c:pt idx="1">
                  <c:v>212</c:v>
                </c:pt>
                <c:pt idx="2">
                  <c:v>178</c:v>
                </c:pt>
                <c:pt idx="3">
                  <c:v>167</c:v>
                </c:pt>
                <c:pt idx="4">
                  <c:v>130</c:v>
                </c:pt>
                <c:pt idx="5">
                  <c:v>122</c:v>
                </c:pt>
                <c:pt idx="6">
                  <c:v>113</c:v>
                </c:pt>
                <c:pt idx="7">
                  <c:v>70</c:v>
                </c:pt>
              </c:numCache>
            </c:numRef>
          </c:val>
        </c:ser>
        <c:ser>
          <c:idx val="1"/>
          <c:order val="1"/>
          <c:tx>
            <c:strRef>
              <c:f>Sheet2!$A$12</c:f>
              <c:strCache>
                <c:ptCount val="1"/>
                <c:pt idx="0">
                  <c:v>KARNATAKA</c:v>
                </c:pt>
              </c:strCache>
            </c:strRef>
          </c:tx>
          <c:spPr>
            <a:solidFill>
              <a:schemeClr val="accent1">
                <a:lumMod val="50000"/>
              </a:schemeClr>
            </a:solidFill>
          </c:spPr>
          <c:dPt>
            <c:idx val="7"/>
            <c:spPr>
              <a:solidFill>
                <a:schemeClr val="accent2"/>
              </a:solidFill>
            </c:spPr>
          </c:dPt>
          <c:dLbls>
            <c:showVal val="1"/>
          </c:dLbls>
          <c:cat>
            <c:strRef>
              <c:f>Sheet2!$B$10:$I$10</c:f>
              <c:strCache>
                <c:ptCount val="8"/>
                <c:pt idx="0">
                  <c:v>2004-06</c:v>
                </c:pt>
                <c:pt idx="1">
                  <c:v>2007-09</c:v>
                </c:pt>
                <c:pt idx="2">
                  <c:v>2010-12</c:v>
                </c:pt>
                <c:pt idx="3">
                  <c:v>2011-13</c:v>
                </c:pt>
                <c:pt idx="4">
                  <c:v>2014-16</c:v>
                </c:pt>
                <c:pt idx="5">
                  <c:v>2015-17</c:v>
                </c:pt>
                <c:pt idx="6">
                  <c:v>2016-18</c:v>
                </c:pt>
                <c:pt idx="7">
                  <c:v>SDG 3 target :by 2030</c:v>
                </c:pt>
              </c:strCache>
            </c:strRef>
          </c:cat>
          <c:val>
            <c:numRef>
              <c:f>Sheet2!$B$12:$I$12</c:f>
              <c:numCache>
                <c:formatCode>General</c:formatCode>
                <c:ptCount val="8"/>
                <c:pt idx="0">
                  <c:v>213</c:v>
                </c:pt>
                <c:pt idx="1">
                  <c:v>178</c:v>
                </c:pt>
                <c:pt idx="2">
                  <c:v>144</c:v>
                </c:pt>
                <c:pt idx="3">
                  <c:v>133</c:v>
                </c:pt>
                <c:pt idx="4">
                  <c:v>108</c:v>
                </c:pt>
                <c:pt idx="5">
                  <c:v>97</c:v>
                </c:pt>
                <c:pt idx="6">
                  <c:v>92</c:v>
                </c:pt>
                <c:pt idx="7">
                  <c:v>70</c:v>
                </c:pt>
              </c:numCache>
            </c:numRef>
          </c:val>
        </c:ser>
        <c:axId val="152927232"/>
        <c:axId val="152949504"/>
      </c:barChart>
      <c:catAx>
        <c:axId val="152927232"/>
        <c:scaling>
          <c:orientation val="minMax"/>
        </c:scaling>
        <c:axPos val="b"/>
        <c:tickLblPos val="nextTo"/>
        <c:crossAx val="152949504"/>
        <c:crosses val="autoZero"/>
        <c:auto val="1"/>
        <c:lblAlgn val="ctr"/>
        <c:lblOffset val="100"/>
      </c:catAx>
      <c:valAx>
        <c:axId val="152949504"/>
        <c:scaling>
          <c:orientation val="minMax"/>
        </c:scaling>
        <c:axPos val="l"/>
        <c:majorGridlines/>
        <c:numFmt formatCode="General" sourceLinked="1"/>
        <c:tickLblPos val="nextTo"/>
        <c:crossAx val="152927232"/>
        <c:crosses val="autoZero"/>
        <c:crossBetween val="between"/>
      </c:valAx>
      <c:spPr>
        <a:noFill/>
        <a:ln w="25400">
          <a:noFill/>
        </a:ln>
      </c:spPr>
    </c:plotArea>
    <c:legend>
      <c:legendPos val="r"/>
      <c:layout/>
    </c:legend>
    <c:plotVisOnly val="1"/>
  </c:chart>
  <c:txPr>
    <a:bodyPr/>
    <a:lstStyle/>
    <a:p>
      <a:pPr>
        <a:defRPr sz="1400" b="1">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221134314732397E-2"/>
          <c:y val="3.9286484737353036E-2"/>
          <c:w val="0.9023364144699304"/>
          <c:h val="0.79431309100061043"/>
        </c:manualLayout>
      </c:layout>
      <c:barChart>
        <c:barDir val="col"/>
        <c:grouping val="clustered"/>
        <c:ser>
          <c:idx val="0"/>
          <c:order val="0"/>
          <c:tx>
            <c:strRef>
              <c:f>Sheet2!$A$3</c:f>
              <c:strCache>
                <c:ptCount val="1"/>
                <c:pt idx="0">
                  <c:v>INDIA</c:v>
                </c:pt>
              </c:strCache>
            </c:strRef>
          </c:tx>
          <c:spPr>
            <a:solidFill>
              <a:srgbClr val="FFC000"/>
            </a:solidFill>
          </c:spPr>
          <c:dLbls>
            <c:spPr>
              <a:solidFill>
                <a:srgbClr val="FFC000"/>
              </a:solidFill>
            </c:spPr>
            <c:txPr>
              <a:bodyPr/>
              <a:lstStyle/>
              <a:p>
                <a:pPr>
                  <a:defRPr sz="1600" b="1"/>
                </a:pPr>
                <a:endParaRPr lang="en-US"/>
              </a:p>
            </c:txPr>
            <c:showVal val="1"/>
          </c:dLbls>
          <c:cat>
            <c:strRef>
              <c:f>Sheet2!$B$1:$U$2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(19-20)</c:v>
                </c:pt>
              </c:strCache>
            </c:strRef>
          </c:cat>
          <c:val>
            <c:numRef>
              <c:f>Sheet2!$B$3:$U$3</c:f>
              <c:numCache>
                <c:formatCode>General</c:formatCode>
                <c:ptCount val="20"/>
                <c:pt idx="0">
                  <c:v>68</c:v>
                </c:pt>
                <c:pt idx="1">
                  <c:v>66</c:v>
                </c:pt>
                <c:pt idx="2">
                  <c:v>63</c:v>
                </c:pt>
                <c:pt idx="3">
                  <c:v>60</c:v>
                </c:pt>
                <c:pt idx="4">
                  <c:v>58</c:v>
                </c:pt>
                <c:pt idx="5">
                  <c:v>58</c:v>
                </c:pt>
                <c:pt idx="6">
                  <c:v>57</c:v>
                </c:pt>
                <c:pt idx="7">
                  <c:v>55</c:v>
                </c:pt>
                <c:pt idx="8">
                  <c:v>53</c:v>
                </c:pt>
                <c:pt idx="9">
                  <c:v>50</c:v>
                </c:pt>
                <c:pt idx="10">
                  <c:v>47</c:v>
                </c:pt>
                <c:pt idx="11">
                  <c:v>44</c:v>
                </c:pt>
                <c:pt idx="12">
                  <c:v>42</c:v>
                </c:pt>
                <c:pt idx="13">
                  <c:v>40</c:v>
                </c:pt>
                <c:pt idx="14">
                  <c:v>39</c:v>
                </c:pt>
                <c:pt idx="15">
                  <c:v>37</c:v>
                </c:pt>
                <c:pt idx="16">
                  <c:v>34</c:v>
                </c:pt>
                <c:pt idx="17">
                  <c:v>33</c:v>
                </c:pt>
                <c:pt idx="18">
                  <c:v>32</c:v>
                </c:pt>
                <c:pt idx="19">
                  <c:v>29.8</c:v>
                </c:pt>
              </c:numCache>
            </c:numRef>
          </c:val>
        </c:ser>
        <c:ser>
          <c:idx val="1"/>
          <c:order val="1"/>
          <c:tx>
            <c:strRef>
              <c:f>Sheet2!$A$4</c:f>
              <c:strCache>
                <c:ptCount val="1"/>
                <c:pt idx="0">
                  <c:v>KARNATAKA</c:v>
                </c:pt>
              </c:strCache>
            </c:strRef>
          </c:tx>
          <c:spPr>
            <a:solidFill>
              <a:schemeClr val="accent1">
                <a:lumMod val="50000"/>
              </a:schemeClr>
            </a:solidFill>
          </c:spPr>
          <c:dLbls>
            <c:spPr>
              <a:solidFill>
                <a:schemeClr val="accent1">
                  <a:lumMod val="60000"/>
                  <a:lumOff val="40000"/>
                </a:schemeClr>
              </a:solidFill>
            </c:spPr>
            <c:txPr>
              <a:bodyPr/>
              <a:lstStyle/>
              <a:p>
                <a:pPr>
                  <a:defRPr sz="1600" b="1"/>
                </a:pPr>
                <a:endParaRPr lang="en-US"/>
              </a:p>
            </c:txPr>
            <c:showVal val="1"/>
          </c:dLbls>
          <c:cat>
            <c:strRef>
              <c:f>Sheet2!$B$1:$U$2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(19-20)</c:v>
                </c:pt>
              </c:strCache>
            </c:strRef>
          </c:cat>
          <c:val>
            <c:numRef>
              <c:f>Sheet2!$B$4:$U$4</c:f>
              <c:numCache>
                <c:formatCode>General</c:formatCode>
                <c:ptCount val="20"/>
                <c:pt idx="0">
                  <c:v>57</c:v>
                </c:pt>
                <c:pt idx="1">
                  <c:v>58</c:v>
                </c:pt>
                <c:pt idx="2">
                  <c:v>55</c:v>
                </c:pt>
                <c:pt idx="3">
                  <c:v>52</c:v>
                </c:pt>
                <c:pt idx="4">
                  <c:v>49</c:v>
                </c:pt>
                <c:pt idx="5">
                  <c:v>50</c:v>
                </c:pt>
                <c:pt idx="6">
                  <c:v>48</c:v>
                </c:pt>
                <c:pt idx="7">
                  <c:v>47</c:v>
                </c:pt>
                <c:pt idx="8">
                  <c:v>45</c:v>
                </c:pt>
                <c:pt idx="9">
                  <c:v>41</c:v>
                </c:pt>
                <c:pt idx="10">
                  <c:v>38</c:v>
                </c:pt>
                <c:pt idx="11">
                  <c:v>35</c:v>
                </c:pt>
                <c:pt idx="12">
                  <c:v>32</c:v>
                </c:pt>
                <c:pt idx="13">
                  <c:v>31</c:v>
                </c:pt>
                <c:pt idx="14">
                  <c:v>29</c:v>
                </c:pt>
                <c:pt idx="15">
                  <c:v>28</c:v>
                </c:pt>
                <c:pt idx="16">
                  <c:v>24</c:v>
                </c:pt>
                <c:pt idx="17">
                  <c:v>25</c:v>
                </c:pt>
                <c:pt idx="18">
                  <c:v>23</c:v>
                </c:pt>
                <c:pt idx="19">
                  <c:v>25.4</c:v>
                </c:pt>
              </c:numCache>
            </c:numRef>
          </c:val>
        </c:ser>
        <c:axId val="153039616"/>
        <c:axId val="153041152"/>
      </c:barChart>
      <c:catAx>
        <c:axId val="153039616"/>
        <c:scaling>
          <c:orientation val="minMax"/>
        </c:scaling>
        <c:axPos val="b"/>
        <c:tickLblPos val="nextTo"/>
        <c:txPr>
          <a:bodyPr/>
          <a:lstStyle/>
          <a:p>
            <a:pPr>
              <a:defRPr sz="1600" b="1"/>
            </a:pPr>
            <a:endParaRPr lang="en-US"/>
          </a:p>
        </c:txPr>
        <c:crossAx val="153041152"/>
        <c:crosses val="autoZero"/>
        <c:auto val="1"/>
        <c:lblAlgn val="ctr"/>
        <c:lblOffset val="100"/>
      </c:catAx>
      <c:valAx>
        <c:axId val="153041152"/>
        <c:scaling>
          <c:orientation val="minMax"/>
        </c:scaling>
        <c:axPos val="l"/>
        <c:numFmt formatCode="General" sourceLinked="1"/>
        <c:tickLblPos val="nextTo"/>
        <c:txPr>
          <a:bodyPr/>
          <a:lstStyle/>
          <a:p>
            <a:pPr>
              <a:defRPr sz="2000" b="1"/>
            </a:pPr>
            <a:endParaRPr lang="en-US"/>
          </a:p>
        </c:txPr>
        <c:crossAx val="153039616"/>
        <c:crosses val="autoZero"/>
        <c:crossBetween val="between"/>
      </c:valAx>
    </c:plotArea>
    <c:legend>
      <c:legendPos val="r"/>
      <c:layout>
        <c:manualLayout>
          <c:xMode val="edge"/>
          <c:yMode val="edge"/>
          <c:x val="0.7484608010955156"/>
          <c:y val="4.2614964225362234E-2"/>
          <c:w val="0.14719137281752845"/>
          <c:h val="0.11568331355840794"/>
        </c:manualLayout>
      </c:layout>
      <c:txPr>
        <a:bodyPr/>
        <a:lstStyle/>
        <a:p>
          <a:pPr>
            <a:defRPr sz="1600" b="1"/>
          </a:pPr>
          <a:endParaRPr lang="en-US"/>
        </a:p>
      </c:txPr>
    </c:legend>
    <c:plotVisOnly val="1"/>
    <c:dispBlanksAs val="zero"/>
  </c:chart>
  <c:externalData r:id="rId1"/>
</c:chartSpace>
</file>

<file path=ppt/diagrams/_rels/data2.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5EAA46-A2B3-4A1D-A9E9-B6DE037D6B7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35EE3A44-3F5D-4B62-A4FB-F360D7F9DC31}">
      <dgm:prSet custT="1"/>
      <dgm:spPr>
        <a:solidFill>
          <a:schemeClr val="accent3">
            <a:lumMod val="60000"/>
            <a:lumOff val="40000"/>
            <a:alpha val="90000"/>
          </a:schemeClr>
        </a:solidFill>
      </dgm:spPr>
      <dgm:t>
        <a:bodyPr/>
        <a:lstStyle/>
        <a:p>
          <a:pPr rtl="0"/>
          <a:r>
            <a:rPr lang="en-US" sz="2000" dirty="0" smtClean="0">
              <a:latin typeface="Times New Roman" pitchFamily="18" charset="0"/>
              <a:cs typeface="Times New Roman" pitchFamily="18" charset="0"/>
            </a:rPr>
            <a:t>Clinical functions to provide ambulatory (out-patient) care and management. </a:t>
          </a:r>
          <a:endParaRPr lang="en-US" sz="2000" dirty="0">
            <a:latin typeface="Times New Roman" pitchFamily="18" charset="0"/>
            <a:cs typeface="Times New Roman" pitchFamily="18" charset="0"/>
          </a:endParaRPr>
        </a:p>
      </dgm:t>
    </dgm:pt>
    <dgm:pt modelId="{C353BE53-3563-4D41-BA73-28A89A7E27E2}" type="parTrans" cxnId="{1EE6842E-D4C0-44E3-8B08-507E46BB0708}">
      <dgm:prSet/>
      <dgm:spPr/>
      <dgm:t>
        <a:bodyPr/>
        <a:lstStyle/>
        <a:p>
          <a:endParaRPr lang="en-US"/>
        </a:p>
      </dgm:t>
    </dgm:pt>
    <dgm:pt modelId="{9DFC1735-D808-48F8-9153-0895758310FB}" type="sibTrans" cxnId="{1EE6842E-D4C0-44E3-8B08-507E46BB0708}">
      <dgm:prSet/>
      <dgm:spPr/>
      <dgm:t>
        <a:bodyPr/>
        <a:lstStyle/>
        <a:p>
          <a:endParaRPr lang="en-US"/>
        </a:p>
      </dgm:t>
    </dgm:pt>
    <dgm:pt modelId="{F63D94F3-9EF2-453D-8A64-9FC70639B78E}">
      <dgm:prSet custT="1"/>
      <dgm:spPr>
        <a:solidFill>
          <a:schemeClr val="accent5">
            <a:lumMod val="60000"/>
            <a:lumOff val="40000"/>
            <a:alpha val="90000"/>
          </a:schemeClr>
        </a:solidFill>
      </dgm:spPr>
      <dgm:t>
        <a:bodyPr/>
        <a:lstStyle/>
        <a:p>
          <a:pPr rtl="0"/>
          <a:r>
            <a:rPr lang="en-US" sz="2000" dirty="0" smtClean="0">
              <a:latin typeface="Times New Roman" pitchFamily="18" charset="0"/>
              <a:cs typeface="Times New Roman" pitchFamily="18" charset="0"/>
            </a:rPr>
            <a:t> Public health functions for health promotion, prevention and disease surveillance</a:t>
          </a:r>
          <a:r>
            <a:rPr lang="en-US" sz="1700" dirty="0" smtClean="0"/>
            <a:t>.</a:t>
          </a:r>
          <a:endParaRPr lang="en-US" sz="1700" dirty="0"/>
        </a:p>
      </dgm:t>
    </dgm:pt>
    <dgm:pt modelId="{531061D6-B900-402E-BFF3-A56A28EA4AAE}" type="parTrans" cxnId="{08B584E9-CB04-4136-9E27-3F5E070A3AB2}">
      <dgm:prSet/>
      <dgm:spPr/>
      <dgm:t>
        <a:bodyPr/>
        <a:lstStyle/>
        <a:p>
          <a:endParaRPr lang="en-US"/>
        </a:p>
      </dgm:t>
    </dgm:pt>
    <dgm:pt modelId="{65EB1594-E89D-439E-A897-32163FD42CAB}" type="sibTrans" cxnId="{08B584E9-CB04-4136-9E27-3F5E070A3AB2}">
      <dgm:prSet/>
      <dgm:spPr/>
      <dgm:t>
        <a:bodyPr/>
        <a:lstStyle/>
        <a:p>
          <a:endParaRPr lang="en-US"/>
        </a:p>
      </dgm:t>
    </dgm:pt>
    <dgm:pt modelId="{5A9DED76-4D50-490B-ACDF-CAB31DE9E0E0}">
      <dgm:prSet custT="1"/>
      <dgm:spPr>
        <a:solidFill>
          <a:schemeClr val="accent2">
            <a:lumMod val="60000"/>
            <a:lumOff val="40000"/>
            <a:alpha val="90000"/>
          </a:schemeClr>
        </a:solidFill>
      </dgm:spPr>
      <dgm:t>
        <a:bodyPr/>
        <a:lstStyle/>
        <a:p>
          <a:pPr rtl="0"/>
          <a:r>
            <a:rPr lang="en-US" sz="2000" dirty="0" smtClean="0">
              <a:latin typeface="Times New Roman" pitchFamily="18" charset="0"/>
              <a:cs typeface="Times New Roman" pitchFamily="18" charset="0"/>
            </a:rPr>
            <a:t>Managerial functions for efficient functioning of the Health and Wellness </a:t>
          </a:r>
          <a:r>
            <a:rPr lang="en-US" sz="2000" dirty="0" err="1" smtClean="0">
              <a:latin typeface="Times New Roman" pitchFamily="18" charset="0"/>
              <a:cs typeface="Times New Roman" pitchFamily="18" charset="0"/>
            </a:rPr>
            <a:t>Centres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73297680-4260-46E7-B90A-6C304695BBB5}" type="parTrans" cxnId="{23CC9FAA-FB50-4431-80F9-932DA592D629}">
      <dgm:prSet/>
      <dgm:spPr/>
      <dgm:t>
        <a:bodyPr/>
        <a:lstStyle/>
        <a:p>
          <a:endParaRPr lang="en-US"/>
        </a:p>
      </dgm:t>
    </dgm:pt>
    <dgm:pt modelId="{627DBAF2-1262-4E6D-A3C5-C558A58A7663}" type="sibTrans" cxnId="{23CC9FAA-FB50-4431-80F9-932DA592D629}">
      <dgm:prSet/>
      <dgm:spPr/>
      <dgm:t>
        <a:bodyPr/>
        <a:lstStyle/>
        <a:p>
          <a:endParaRPr lang="en-US"/>
        </a:p>
      </dgm:t>
    </dgm:pt>
    <dgm:pt modelId="{5CD34AE1-DBB5-4CB3-9B6F-6E3CA0A9BFC1}" type="pres">
      <dgm:prSet presAssocID="{EF5EAA46-A2B3-4A1D-A9E9-B6DE037D6B7A}" presName="compositeShape" presStyleCnt="0">
        <dgm:presLayoutVars>
          <dgm:dir/>
          <dgm:resizeHandles/>
        </dgm:presLayoutVars>
      </dgm:prSet>
      <dgm:spPr/>
      <dgm:t>
        <a:bodyPr/>
        <a:lstStyle/>
        <a:p>
          <a:endParaRPr lang="en-US"/>
        </a:p>
      </dgm:t>
    </dgm:pt>
    <dgm:pt modelId="{8205DCED-BDC1-4EA3-960D-03ED4E339D09}" type="pres">
      <dgm:prSet presAssocID="{EF5EAA46-A2B3-4A1D-A9E9-B6DE037D6B7A}" presName="pyramid" presStyleLbl="node1" presStyleIdx="0" presStyleCnt="1"/>
      <dgm:spPr>
        <a:solidFill>
          <a:srgbClr val="FFC000"/>
        </a:solidFill>
        <a:ln>
          <a:solidFill>
            <a:schemeClr val="bg1">
              <a:lumMod val="50000"/>
            </a:schemeClr>
          </a:solidFill>
        </a:ln>
      </dgm:spPr>
    </dgm:pt>
    <dgm:pt modelId="{0CBC015C-77EB-4516-9A99-2E938B68B8B1}" type="pres">
      <dgm:prSet presAssocID="{EF5EAA46-A2B3-4A1D-A9E9-B6DE037D6B7A}" presName="theList" presStyleCnt="0"/>
      <dgm:spPr/>
    </dgm:pt>
    <dgm:pt modelId="{65537420-1B9E-4994-9152-F86E76E8E1F2}" type="pres">
      <dgm:prSet presAssocID="{35EE3A44-3F5D-4B62-A4FB-F360D7F9DC31}" presName="aNode" presStyleLbl="fgAcc1" presStyleIdx="0" presStyleCnt="3">
        <dgm:presLayoutVars>
          <dgm:bulletEnabled val="1"/>
        </dgm:presLayoutVars>
      </dgm:prSet>
      <dgm:spPr/>
      <dgm:t>
        <a:bodyPr/>
        <a:lstStyle/>
        <a:p>
          <a:endParaRPr lang="en-US"/>
        </a:p>
      </dgm:t>
    </dgm:pt>
    <dgm:pt modelId="{0BC965DE-50F6-453D-B469-8F4BEF24ED73}" type="pres">
      <dgm:prSet presAssocID="{35EE3A44-3F5D-4B62-A4FB-F360D7F9DC31}" presName="aSpace" presStyleCnt="0"/>
      <dgm:spPr/>
    </dgm:pt>
    <dgm:pt modelId="{C050E9FC-0C68-424B-B985-0D6BD90CEE4E}" type="pres">
      <dgm:prSet presAssocID="{F63D94F3-9EF2-453D-8A64-9FC70639B78E}" presName="aNode" presStyleLbl="fgAcc1" presStyleIdx="1" presStyleCnt="3">
        <dgm:presLayoutVars>
          <dgm:bulletEnabled val="1"/>
        </dgm:presLayoutVars>
      </dgm:prSet>
      <dgm:spPr/>
      <dgm:t>
        <a:bodyPr/>
        <a:lstStyle/>
        <a:p>
          <a:endParaRPr lang="en-US"/>
        </a:p>
      </dgm:t>
    </dgm:pt>
    <dgm:pt modelId="{D6B2816A-FE14-4316-8F91-301DDE1F277F}" type="pres">
      <dgm:prSet presAssocID="{F63D94F3-9EF2-453D-8A64-9FC70639B78E}" presName="aSpace" presStyleCnt="0"/>
      <dgm:spPr/>
    </dgm:pt>
    <dgm:pt modelId="{9674C633-82E2-444B-A3BA-9EED9269E569}" type="pres">
      <dgm:prSet presAssocID="{5A9DED76-4D50-490B-ACDF-CAB31DE9E0E0}" presName="aNode" presStyleLbl="fgAcc1" presStyleIdx="2" presStyleCnt="3">
        <dgm:presLayoutVars>
          <dgm:bulletEnabled val="1"/>
        </dgm:presLayoutVars>
      </dgm:prSet>
      <dgm:spPr/>
      <dgm:t>
        <a:bodyPr/>
        <a:lstStyle/>
        <a:p>
          <a:endParaRPr lang="en-US"/>
        </a:p>
      </dgm:t>
    </dgm:pt>
    <dgm:pt modelId="{8BE02004-7AD7-4F38-833F-E2925E1A8440}" type="pres">
      <dgm:prSet presAssocID="{5A9DED76-4D50-490B-ACDF-CAB31DE9E0E0}" presName="aSpace" presStyleCnt="0"/>
      <dgm:spPr/>
    </dgm:pt>
  </dgm:ptLst>
  <dgm:cxnLst>
    <dgm:cxn modelId="{23CC9FAA-FB50-4431-80F9-932DA592D629}" srcId="{EF5EAA46-A2B3-4A1D-A9E9-B6DE037D6B7A}" destId="{5A9DED76-4D50-490B-ACDF-CAB31DE9E0E0}" srcOrd="2" destOrd="0" parTransId="{73297680-4260-46E7-B90A-6C304695BBB5}" sibTransId="{627DBAF2-1262-4E6D-A3C5-C558A58A7663}"/>
    <dgm:cxn modelId="{E2C461AB-B94A-4371-8507-354DAACD15B4}" type="presOf" srcId="{EF5EAA46-A2B3-4A1D-A9E9-B6DE037D6B7A}" destId="{5CD34AE1-DBB5-4CB3-9B6F-6E3CA0A9BFC1}" srcOrd="0" destOrd="0" presId="urn:microsoft.com/office/officeart/2005/8/layout/pyramid2"/>
    <dgm:cxn modelId="{1EE6842E-D4C0-44E3-8B08-507E46BB0708}" srcId="{EF5EAA46-A2B3-4A1D-A9E9-B6DE037D6B7A}" destId="{35EE3A44-3F5D-4B62-A4FB-F360D7F9DC31}" srcOrd="0" destOrd="0" parTransId="{C353BE53-3563-4D41-BA73-28A89A7E27E2}" sibTransId="{9DFC1735-D808-48F8-9153-0895758310FB}"/>
    <dgm:cxn modelId="{1ACE0555-2BF5-4711-897F-75258A86F853}" type="presOf" srcId="{F63D94F3-9EF2-453D-8A64-9FC70639B78E}" destId="{C050E9FC-0C68-424B-B985-0D6BD90CEE4E}" srcOrd="0" destOrd="0" presId="urn:microsoft.com/office/officeart/2005/8/layout/pyramid2"/>
    <dgm:cxn modelId="{08B584E9-CB04-4136-9E27-3F5E070A3AB2}" srcId="{EF5EAA46-A2B3-4A1D-A9E9-B6DE037D6B7A}" destId="{F63D94F3-9EF2-453D-8A64-9FC70639B78E}" srcOrd="1" destOrd="0" parTransId="{531061D6-B900-402E-BFF3-A56A28EA4AAE}" sibTransId="{65EB1594-E89D-439E-A897-32163FD42CAB}"/>
    <dgm:cxn modelId="{7CC95257-C4B9-4A3A-AF3F-43368966BC4D}" type="presOf" srcId="{35EE3A44-3F5D-4B62-A4FB-F360D7F9DC31}" destId="{65537420-1B9E-4994-9152-F86E76E8E1F2}" srcOrd="0" destOrd="0" presId="urn:microsoft.com/office/officeart/2005/8/layout/pyramid2"/>
    <dgm:cxn modelId="{EDDAE26E-7102-4A6E-AF9A-9C6E3589BC38}" type="presOf" srcId="{5A9DED76-4D50-490B-ACDF-CAB31DE9E0E0}" destId="{9674C633-82E2-444B-A3BA-9EED9269E569}" srcOrd="0" destOrd="0" presId="urn:microsoft.com/office/officeart/2005/8/layout/pyramid2"/>
    <dgm:cxn modelId="{47C7A9E8-F088-4F1F-96C4-823A92346C1F}" type="presParOf" srcId="{5CD34AE1-DBB5-4CB3-9B6F-6E3CA0A9BFC1}" destId="{8205DCED-BDC1-4EA3-960D-03ED4E339D09}" srcOrd="0" destOrd="0" presId="urn:microsoft.com/office/officeart/2005/8/layout/pyramid2"/>
    <dgm:cxn modelId="{CA21B12E-2844-442F-9697-7396BFF85E70}" type="presParOf" srcId="{5CD34AE1-DBB5-4CB3-9B6F-6E3CA0A9BFC1}" destId="{0CBC015C-77EB-4516-9A99-2E938B68B8B1}" srcOrd="1" destOrd="0" presId="urn:microsoft.com/office/officeart/2005/8/layout/pyramid2"/>
    <dgm:cxn modelId="{87124825-09EA-4808-B88F-FF112966654D}" type="presParOf" srcId="{0CBC015C-77EB-4516-9A99-2E938B68B8B1}" destId="{65537420-1B9E-4994-9152-F86E76E8E1F2}" srcOrd="0" destOrd="0" presId="urn:microsoft.com/office/officeart/2005/8/layout/pyramid2"/>
    <dgm:cxn modelId="{91800B3F-681E-4E56-8947-3DF74E4623AE}" type="presParOf" srcId="{0CBC015C-77EB-4516-9A99-2E938B68B8B1}" destId="{0BC965DE-50F6-453D-B469-8F4BEF24ED73}" srcOrd="1" destOrd="0" presId="urn:microsoft.com/office/officeart/2005/8/layout/pyramid2"/>
    <dgm:cxn modelId="{719A43B1-B375-4221-9626-2965FBFB928B}" type="presParOf" srcId="{0CBC015C-77EB-4516-9A99-2E938B68B8B1}" destId="{C050E9FC-0C68-424B-B985-0D6BD90CEE4E}" srcOrd="2" destOrd="0" presId="urn:microsoft.com/office/officeart/2005/8/layout/pyramid2"/>
    <dgm:cxn modelId="{C2F843F8-440D-40EF-BD09-0B1530C19B37}" type="presParOf" srcId="{0CBC015C-77EB-4516-9A99-2E938B68B8B1}" destId="{D6B2816A-FE14-4316-8F91-301DDE1F277F}" srcOrd="3" destOrd="0" presId="urn:microsoft.com/office/officeart/2005/8/layout/pyramid2"/>
    <dgm:cxn modelId="{D1E6015F-A42E-45C6-BE39-40F38E00E309}" type="presParOf" srcId="{0CBC015C-77EB-4516-9A99-2E938B68B8B1}" destId="{9674C633-82E2-444B-A3BA-9EED9269E569}" srcOrd="4" destOrd="0" presId="urn:microsoft.com/office/officeart/2005/8/layout/pyramid2"/>
    <dgm:cxn modelId="{E6B6E73D-9328-45B0-ACDA-AE3011588E42}" type="presParOf" srcId="{0CBC015C-77EB-4516-9A99-2E938B68B8B1}" destId="{8BE02004-7AD7-4F38-833F-E2925E1A8440}" srcOrd="5"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36E8CE38-099F-42CA-90EF-75464216F9C7}"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61E5C70F-7257-48E8-8308-F0B5808036A6}">
      <dgm:prSet phldrT="[Text]"/>
      <dgm:spPr>
        <a:blipFill rotWithShape="0">
          <a:blip xmlns:r="http://schemas.openxmlformats.org/officeDocument/2006/relationships" r:embed="rId1"/>
          <a:tile tx="0" ty="0" sx="100000" sy="100000" flip="none" algn="tl"/>
        </a:blipFill>
        <a:ln>
          <a:solidFill>
            <a:srgbClr val="7030A0"/>
          </a:solidFill>
        </a:ln>
      </dgm:spPr>
      <dgm:t>
        <a:bodyPr/>
        <a:lstStyle/>
        <a:p>
          <a:r>
            <a:rPr lang="en-US" b="1" dirty="0" smtClean="0">
              <a:latin typeface="Times New Roman" pitchFamily="18" charset="0"/>
              <a:cs typeface="Times New Roman" pitchFamily="18" charset="0"/>
            </a:rPr>
            <a:t>CHO</a:t>
          </a:r>
          <a:endParaRPr lang="en-US" dirty="0">
            <a:latin typeface="Times New Roman" pitchFamily="18" charset="0"/>
            <a:cs typeface="Times New Roman" pitchFamily="18" charset="0"/>
          </a:endParaRPr>
        </a:p>
      </dgm:t>
    </dgm:pt>
    <dgm:pt modelId="{A3C110A7-C38B-4358-9143-B48B81C360B7}" type="parTrans" cxnId="{F048D7D9-AF98-4AF6-A13E-692D83F1F0D9}">
      <dgm:prSet/>
      <dgm:spPr/>
      <dgm:t>
        <a:bodyPr/>
        <a:lstStyle/>
        <a:p>
          <a:endParaRPr lang="en-US"/>
        </a:p>
      </dgm:t>
    </dgm:pt>
    <dgm:pt modelId="{14792EC3-FAE0-4485-8B04-01C15934A644}" type="sibTrans" cxnId="{F048D7D9-AF98-4AF6-A13E-692D83F1F0D9}">
      <dgm:prSet/>
      <dgm:spPr/>
      <dgm:t>
        <a:bodyPr/>
        <a:lstStyle/>
        <a:p>
          <a:endParaRPr lang="en-US"/>
        </a:p>
      </dgm:t>
    </dgm:pt>
    <dgm:pt modelId="{1B84FD58-BE87-4266-96AA-9D2579736D84}">
      <dgm:prSet phldrT="[Text]" custT="1"/>
      <dgm:spPr>
        <a:solidFill>
          <a:schemeClr val="accent3"/>
        </a:solidFill>
        <a:ln>
          <a:solidFill>
            <a:schemeClr val="tx1"/>
          </a:solidFill>
        </a:ln>
      </dgm:spPr>
      <dgm:t>
        <a:bodyPr/>
        <a:lstStyle/>
        <a:p>
          <a:r>
            <a:rPr lang="en-US" sz="1600" dirty="0" smtClean="0">
              <a:latin typeface="Times New Roman" pitchFamily="18" charset="0"/>
              <a:cs typeface="Times New Roman" pitchFamily="18" charset="0"/>
            </a:rPr>
            <a:t>PHC staff MBBS MO-Continuum of care, Supportive supervision, Technical guidance, other staff to support in care coordination, logistic support  for medicines and diagnostics</a:t>
          </a:r>
          <a:endParaRPr lang="en-US" sz="1600" dirty="0">
            <a:latin typeface="Times New Roman" pitchFamily="18" charset="0"/>
            <a:cs typeface="Times New Roman" pitchFamily="18" charset="0"/>
          </a:endParaRPr>
        </a:p>
      </dgm:t>
    </dgm:pt>
    <dgm:pt modelId="{2A961984-DE81-413E-9F6E-0C6CC8418E64}" type="parTrans" cxnId="{EF85DFCF-7B98-43B5-AA37-DBF393AD3A17}">
      <dgm:prSet/>
      <dgm:spPr>
        <a:solidFill>
          <a:schemeClr val="tx2">
            <a:lumMod val="50000"/>
          </a:schemeClr>
        </a:solidFill>
      </dgm:spPr>
      <dgm:t>
        <a:bodyPr/>
        <a:lstStyle/>
        <a:p>
          <a:endParaRPr lang="en-US"/>
        </a:p>
      </dgm:t>
    </dgm:pt>
    <dgm:pt modelId="{79919E3F-E13D-410F-A21C-6A13F3849DF5}" type="sibTrans" cxnId="{EF85DFCF-7B98-43B5-AA37-DBF393AD3A17}">
      <dgm:prSet/>
      <dgm:spPr/>
      <dgm:t>
        <a:bodyPr/>
        <a:lstStyle/>
        <a:p>
          <a:endParaRPr lang="en-US"/>
        </a:p>
      </dgm:t>
    </dgm:pt>
    <dgm:pt modelId="{1FC766BE-A76A-41BE-B2B4-689A4B70E619}">
      <dgm:prSet phldrT="[Text]" custT="1"/>
      <dgm:spPr>
        <a:solidFill>
          <a:schemeClr val="tx2">
            <a:lumMod val="20000"/>
            <a:lumOff val="80000"/>
          </a:schemeClr>
        </a:solidFill>
        <a:ln>
          <a:solidFill>
            <a:schemeClr val="tx1">
              <a:lumMod val="95000"/>
              <a:lumOff val="5000"/>
            </a:schemeClr>
          </a:solidFill>
          <a:prstDash val="sysDash"/>
        </a:ln>
      </dgm:spPr>
      <dgm:t>
        <a:bodyPr/>
        <a:lstStyle/>
        <a:p>
          <a:r>
            <a:rPr lang="en-US" sz="1600" dirty="0" err="1" smtClean="0">
              <a:latin typeface="Times New Roman" pitchFamily="18" charset="0"/>
              <a:cs typeface="Times New Roman" pitchFamily="18" charset="0"/>
            </a:rPr>
            <a:t>VHSNCs,AWWs</a:t>
          </a:r>
          <a:r>
            <a:rPr lang="en-US" sz="1600" dirty="0" smtClean="0">
              <a:latin typeface="Times New Roman" pitchFamily="18" charset="0"/>
              <a:cs typeface="Times New Roman" pitchFamily="18" charset="0"/>
            </a:rPr>
            <a:t>, School teachers for health promotion and preventive activities  for the community</a:t>
          </a:r>
          <a:endParaRPr lang="en-US" sz="1600" dirty="0">
            <a:latin typeface="Times New Roman" pitchFamily="18" charset="0"/>
            <a:cs typeface="Times New Roman" pitchFamily="18" charset="0"/>
          </a:endParaRPr>
        </a:p>
      </dgm:t>
    </dgm:pt>
    <dgm:pt modelId="{C398DF32-910E-4B71-B67E-A463E7CE26EB}" type="parTrans" cxnId="{1ECA97F9-B421-4DE1-97D9-62C5AF89A489}">
      <dgm:prSet/>
      <dgm:spPr>
        <a:solidFill>
          <a:schemeClr val="tx2">
            <a:lumMod val="50000"/>
          </a:schemeClr>
        </a:solidFill>
      </dgm:spPr>
      <dgm:t>
        <a:bodyPr/>
        <a:lstStyle/>
        <a:p>
          <a:endParaRPr lang="en-US"/>
        </a:p>
      </dgm:t>
    </dgm:pt>
    <dgm:pt modelId="{DCD8351D-14CC-4878-9481-C37A1D27FC70}" type="sibTrans" cxnId="{1ECA97F9-B421-4DE1-97D9-62C5AF89A489}">
      <dgm:prSet/>
      <dgm:spPr/>
      <dgm:t>
        <a:bodyPr/>
        <a:lstStyle/>
        <a:p>
          <a:endParaRPr lang="en-US"/>
        </a:p>
      </dgm:t>
    </dgm:pt>
    <dgm:pt modelId="{5F3CC7B5-304D-4CD9-8875-2813D6B578D7}">
      <dgm:prSet phldrT="[Text]" custT="1"/>
      <dgm:spPr>
        <a:solidFill>
          <a:schemeClr val="accent6">
            <a:lumMod val="75000"/>
          </a:schemeClr>
        </a:solidFill>
        <a:ln>
          <a:solidFill>
            <a:schemeClr val="tx1"/>
          </a:solidFill>
        </a:ln>
      </dgm:spPr>
      <dgm:t>
        <a:bodyPr/>
        <a:lstStyle/>
        <a:p>
          <a:r>
            <a:rPr lang="en-US" sz="1800" dirty="0" smtClean="0">
              <a:latin typeface="Times New Roman" pitchFamily="18" charset="0"/>
              <a:cs typeface="Times New Roman" pitchFamily="18" charset="0"/>
            </a:rPr>
            <a:t>Block Medical officer </a:t>
          </a:r>
          <a:r>
            <a:rPr lang="en-US" sz="1800" dirty="0" err="1" smtClean="0">
              <a:latin typeface="Times New Roman" pitchFamily="18" charset="0"/>
              <a:cs typeface="Times New Roman" pitchFamily="18" charset="0"/>
            </a:rPr>
            <a:t>incharge</a:t>
          </a:r>
          <a:r>
            <a:rPr lang="en-US" sz="1800" dirty="0" smtClean="0">
              <a:latin typeface="Times New Roman" pitchFamily="18" charset="0"/>
              <a:cs typeface="Times New Roman" pitchFamily="18" charset="0"/>
            </a:rPr>
            <a:t> for recording/reporting/logistic administrative training support</a:t>
          </a:r>
          <a:endParaRPr lang="en-US" sz="1800" dirty="0">
            <a:latin typeface="Times New Roman" pitchFamily="18" charset="0"/>
            <a:cs typeface="Times New Roman" pitchFamily="18" charset="0"/>
          </a:endParaRPr>
        </a:p>
      </dgm:t>
    </dgm:pt>
    <dgm:pt modelId="{F227F3B7-1C8F-4955-8A29-DCED5641E1DD}" type="parTrans" cxnId="{86A62E1E-0E85-4151-AE6E-D428898A0CF3}">
      <dgm:prSet/>
      <dgm:spPr>
        <a:solidFill>
          <a:schemeClr val="tx2">
            <a:lumMod val="50000"/>
          </a:schemeClr>
        </a:solidFill>
      </dgm:spPr>
      <dgm:t>
        <a:bodyPr/>
        <a:lstStyle/>
        <a:p>
          <a:endParaRPr lang="en-US"/>
        </a:p>
      </dgm:t>
    </dgm:pt>
    <dgm:pt modelId="{BB30A119-5992-4836-9AC5-D66175000E09}" type="sibTrans" cxnId="{86A62E1E-0E85-4151-AE6E-D428898A0CF3}">
      <dgm:prSet/>
      <dgm:spPr/>
      <dgm:t>
        <a:bodyPr/>
        <a:lstStyle/>
        <a:p>
          <a:endParaRPr lang="en-US"/>
        </a:p>
      </dgm:t>
    </dgm:pt>
    <dgm:pt modelId="{95B0BCCD-4E7B-4495-9D4A-445F6775336B}">
      <dgm:prSet phldrT="[Text]" custT="1"/>
      <dgm:spPr>
        <a:solidFill>
          <a:srgbClr val="FFC000"/>
        </a:solidFill>
        <a:ln>
          <a:solidFill>
            <a:schemeClr val="tx1"/>
          </a:solidFill>
        </a:ln>
      </dgm:spPr>
      <dgm:t>
        <a:bodyPr/>
        <a:lstStyle/>
        <a:p>
          <a:r>
            <a:rPr lang="en-US" sz="1600" dirty="0" smtClean="0">
              <a:latin typeface="Times New Roman" pitchFamily="18" charset="0"/>
              <a:cs typeface="Times New Roman" pitchFamily="18" charset="0"/>
            </a:rPr>
            <a:t>HSC-SC team, ASHA/MPWs, RBSK Mobile health teams for service delivery and population coverage, health prevention  and promotion activities</a:t>
          </a:r>
          <a:endParaRPr lang="en-US" sz="1600" dirty="0">
            <a:latin typeface="Times New Roman" pitchFamily="18" charset="0"/>
            <a:cs typeface="Times New Roman" pitchFamily="18" charset="0"/>
          </a:endParaRPr>
        </a:p>
      </dgm:t>
    </dgm:pt>
    <dgm:pt modelId="{35DB8811-B224-454D-A40B-3D6A141BFBB6}" type="parTrans" cxnId="{68FCC74C-A475-415B-9D05-FD924D72098D}">
      <dgm:prSet/>
      <dgm:spPr>
        <a:solidFill>
          <a:schemeClr val="tx2">
            <a:lumMod val="50000"/>
          </a:schemeClr>
        </a:solidFill>
      </dgm:spPr>
      <dgm:t>
        <a:bodyPr/>
        <a:lstStyle/>
        <a:p>
          <a:endParaRPr lang="en-US"/>
        </a:p>
      </dgm:t>
    </dgm:pt>
    <dgm:pt modelId="{1EEA5683-4057-49A8-BD3F-6B691DF8D127}" type="sibTrans" cxnId="{68FCC74C-A475-415B-9D05-FD924D72098D}">
      <dgm:prSet/>
      <dgm:spPr/>
      <dgm:t>
        <a:bodyPr/>
        <a:lstStyle/>
        <a:p>
          <a:endParaRPr lang="en-US"/>
        </a:p>
      </dgm:t>
    </dgm:pt>
    <dgm:pt modelId="{D15596D7-54DF-4DE5-8B08-23645129CA7B}">
      <dgm:prSet phldrT="[Text]" custT="1"/>
      <dgm:spPr>
        <a:solidFill>
          <a:schemeClr val="accent2">
            <a:lumMod val="40000"/>
            <a:lumOff val="60000"/>
          </a:schemeClr>
        </a:solidFill>
        <a:ln>
          <a:solidFill>
            <a:schemeClr val="tx1"/>
          </a:solidFill>
        </a:ln>
      </dgm:spPr>
      <dgm:t>
        <a:bodyPr/>
        <a:lstStyle/>
        <a:p>
          <a:r>
            <a:rPr lang="en-US" sz="1600" dirty="0" smtClean="0">
              <a:latin typeface="Times New Roman" pitchFamily="18" charset="0"/>
              <a:cs typeface="Times New Roman" pitchFamily="18" charset="0"/>
            </a:rPr>
            <a:t>Secondary care facilities-referral support/specialist consultation-management of high risk cases, NCD clinic, management of cases of cataract, trauma, mental illness</a:t>
          </a:r>
          <a:endParaRPr lang="en-US" sz="1600" dirty="0">
            <a:latin typeface="Times New Roman" pitchFamily="18" charset="0"/>
            <a:cs typeface="Times New Roman" pitchFamily="18" charset="0"/>
          </a:endParaRPr>
        </a:p>
      </dgm:t>
    </dgm:pt>
    <dgm:pt modelId="{75750628-4EBB-439C-8A67-CD5BE9088A04}" type="parTrans" cxnId="{7FF825B5-89DC-4EE7-90D2-949078852945}">
      <dgm:prSet/>
      <dgm:spPr>
        <a:solidFill>
          <a:schemeClr val="tx2">
            <a:lumMod val="50000"/>
          </a:schemeClr>
        </a:solidFill>
      </dgm:spPr>
      <dgm:t>
        <a:bodyPr/>
        <a:lstStyle/>
        <a:p>
          <a:endParaRPr lang="en-US"/>
        </a:p>
      </dgm:t>
    </dgm:pt>
    <dgm:pt modelId="{684A5DE1-2A34-4B5A-8E3F-385872DEA76D}" type="sibTrans" cxnId="{7FF825B5-89DC-4EE7-90D2-949078852945}">
      <dgm:prSet/>
      <dgm:spPr/>
      <dgm:t>
        <a:bodyPr/>
        <a:lstStyle/>
        <a:p>
          <a:endParaRPr lang="en-US"/>
        </a:p>
      </dgm:t>
    </dgm:pt>
    <dgm:pt modelId="{0BB54CEF-8227-4353-AE56-B5F987DF2ACD}" type="pres">
      <dgm:prSet presAssocID="{36E8CE38-099F-42CA-90EF-75464216F9C7}" presName="cycle" presStyleCnt="0">
        <dgm:presLayoutVars>
          <dgm:chMax val="1"/>
          <dgm:dir/>
          <dgm:animLvl val="ctr"/>
          <dgm:resizeHandles val="exact"/>
        </dgm:presLayoutVars>
      </dgm:prSet>
      <dgm:spPr/>
      <dgm:t>
        <a:bodyPr/>
        <a:lstStyle/>
        <a:p>
          <a:endParaRPr lang="en-US"/>
        </a:p>
      </dgm:t>
    </dgm:pt>
    <dgm:pt modelId="{E7777CDA-D600-4A23-B540-B2D8275C25D9}" type="pres">
      <dgm:prSet presAssocID="{61E5C70F-7257-48E8-8308-F0B5808036A6}" presName="centerShape" presStyleLbl="node0" presStyleIdx="0" presStyleCnt="1" custScaleX="64764" custScaleY="76314"/>
      <dgm:spPr/>
      <dgm:t>
        <a:bodyPr/>
        <a:lstStyle/>
        <a:p>
          <a:endParaRPr lang="en-US"/>
        </a:p>
      </dgm:t>
    </dgm:pt>
    <dgm:pt modelId="{D3228840-A6E2-4DBA-8BCD-2FADE0839737}" type="pres">
      <dgm:prSet presAssocID="{2A961984-DE81-413E-9F6E-0C6CC8418E64}" presName="parTrans" presStyleLbl="bgSibTrans2D1" presStyleIdx="0" presStyleCnt="5" custLinFactNeighborX="1758" custLinFactNeighborY="12805"/>
      <dgm:spPr/>
      <dgm:t>
        <a:bodyPr/>
        <a:lstStyle/>
        <a:p>
          <a:endParaRPr lang="en-US"/>
        </a:p>
      </dgm:t>
    </dgm:pt>
    <dgm:pt modelId="{E47AD6A5-141C-4D4F-A10E-23DCD5382648}" type="pres">
      <dgm:prSet presAssocID="{1B84FD58-BE87-4266-96AA-9D2579736D84}" presName="node" presStyleLbl="node1" presStyleIdx="0" presStyleCnt="5" custScaleX="93167" custScaleY="139030" custRadScaleRad="101590" custRadScaleInc="-9096">
        <dgm:presLayoutVars>
          <dgm:bulletEnabled val="1"/>
        </dgm:presLayoutVars>
      </dgm:prSet>
      <dgm:spPr/>
      <dgm:t>
        <a:bodyPr/>
        <a:lstStyle/>
        <a:p>
          <a:endParaRPr lang="en-US"/>
        </a:p>
      </dgm:t>
    </dgm:pt>
    <dgm:pt modelId="{CA106ED7-EB7C-42C7-8536-9C4DD24F8B8E}" type="pres">
      <dgm:prSet presAssocID="{35DB8811-B224-454D-A40B-3D6A141BFBB6}" presName="parTrans" presStyleLbl="bgSibTrans2D1" presStyleIdx="1" presStyleCnt="5"/>
      <dgm:spPr/>
      <dgm:t>
        <a:bodyPr/>
        <a:lstStyle/>
        <a:p>
          <a:endParaRPr lang="en-US"/>
        </a:p>
      </dgm:t>
    </dgm:pt>
    <dgm:pt modelId="{AAA9D311-F25C-4344-92A1-480EEE3E6875}" type="pres">
      <dgm:prSet presAssocID="{95B0BCCD-4E7B-4495-9D4A-445F6775336B}" presName="node" presStyleLbl="node1" presStyleIdx="1" presStyleCnt="5" custScaleX="92326" custScaleY="137042">
        <dgm:presLayoutVars>
          <dgm:bulletEnabled val="1"/>
        </dgm:presLayoutVars>
      </dgm:prSet>
      <dgm:spPr/>
      <dgm:t>
        <a:bodyPr/>
        <a:lstStyle/>
        <a:p>
          <a:endParaRPr lang="en-US"/>
        </a:p>
      </dgm:t>
    </dgm:pt>
    <dgm:pt modelId="{A5AB3E83-20B3-42AD-AB7E-1DC221A9CA16}" type="pres">
      <dgm:prSet presAssocID="{75750628-4EBB-439C-8A67-CD5BE9088A04}" presName="parTrans" presStyleLbl="bgSibTrans2D1" presStyleIdx="2" presStyleCnt="5"/>
      <dgm:spPr/>
      <dgm:t>
        <a:bodyPr/>
        <a:lstStyle/>
        <a:p>
          <a:endParaRPr lang="en-US"/>
        </a:p>
      </dgm:t>
    </dgm:pt>
    <dgm:pt modelId="{075BF3E1-D6DF-4446-B076-2F09EA53CC33}" type="pres">
      <dgm:prSet presAssocID="{D15596D7-54DF-4DE5-8B08-23645129CA7B}" presName="node" presStyleLbl="node1" presStyleIdx="2" presStyleCnt="5" custScaleX="110166" custScaleY="107144">
        <dgm:presLayoutVars>
          <dgm:bulletEnabled val="1"/>
        </dgm:presLayoutVars>
      </dgm:prSet>
      <dgm:spPr/>
      <dgm:t>
        <a:bodyPr/>
        <a:lstStyle/>
        <a:p>
          <a:endParaRPr lang="en-US"/>
        </a:p>
      </dgm:t>
    </dgm:pt>
    <dgm:pt modelId="{1473EE3B-DD2A-4342-AC0E-F55DEED46209}" type="pres">
      <dgm:prSet presAssocID="{C398DF32-910E-4B71-B67E-A463E7CE26EB}" presName="parTrans" presStyleLbl="bgSibTrans2D1" presStyleIdx="3" presStyleCnt="5"/>
      <dgm:spPr/>
      <dgm:t>
        <a:bodyPr/>
        <a:lstStyle/>
        <a:p>
          <a:endParaRPr lang="en-US"/>
        </a:p>
      </dgm:t>
    </dgm:pt>
    <dgm:pt modelId="{ECBC5F3E-5D44-434B-9E70-6F14C4B93D57}" type="pres">
      <dgm:prSet presAssocID="{1FC766BE-A76A-41BE-B2B4-689A4B70E619}" presName="node" presStyleLbl="node1" presStyleIdx="3" presStyleCnt="5" custScaleX="97520" custScaleY="146511">
        <dgm:presLayoutVars>
          <dgm:bulletEnabled val="1"/>
        </dgm:presLayoutVars>
      </dgm:prSet>
      <dgm:spPr/>
      <dgm:t>
        <a:bodyPr/>
        <a:lstStyle/>
        <a:p>
          <a:endParaRPr lang="en-US"/>
        </a:p>
      </dgm:t>
    </dgm:pt>
    <dgm:pt modelId="{785C3DF1-0C78-4233-A2C4-8BE9440D498B}" type="pres">
      <dgm:prSet presAssocID="{F227F3B7-1C8F-4955-8A29-DCED5641E1DD}" presName="parTrans" presStyleLbl="bgSibTrans2D1" presStyleIdx="4" presStyleCnt="5"/>
      <dgm:spPr/>
      <dgm:t>
        <a:bodyPr/>
        <a:lstStyle/>
        <a:p>
          <a:endParaRPr lang="en-US"/>
        </a:p>
      </dgm:t>
    </dgm:pt>
    <dgm:pt modelId="{57EB48C8-C2BA-4826-8703-6C9F50DC71DD}" type="pres">
      <dgm:prSet presAssocID="{5F3CC7B5-304D-4CD9-8875-2813D6B578D7}" presName="node" presStyleLbl="node1" presStyleIdx="4" presStyleCnt="5" custScaleX="99523" custScaleY="136305" custRadScaleRad="99783" custRadScaleInc="8134">
        <dgm:presLayoutVars>
          <dgm:bulletEnabled val="1"/>
        </dgm:presLayoutVars>
      </dgm:prSet>
      <dgm:spPr/>
      <dgm:t>
        <a:bodyPr/>
        <a:lstStyle/>
        <a:p>
          <a:endParaRPr lang="en-US"/>
        </a:p>
      </dgm:t>
    </dgm:pt>
  </dgm:ptLst>
  <dgm:cxnLst>
    <dgm:cxn modelId="{F048D7D9-AF98-4AF6-A13E-692D83F1F0D9}" srcId="{36E8CE38-099F-42CA-90EF-75464216F9C7}" destId="{61E5C70F-7257-48E8-8308-F0B5808036A6}" srcOrd="0" destOrd="0" parTransId="{A3C110A7-C38B-4358-9143-B48B81C360B7}" sibTransId="{14792EC3-FAE0-4485-8B04-01C15934A644}"/>
    <dgm:cxn modelId="{29173D7C-4A0B-49C9-AAE5-1C9A001E2715}" type="presOf" srcId="{1B84FD58-BE87-4266-96AA-9D2579736D84}" destId="{E47AD6A5-141C-4D4F-A10E-23DCD5382648}" srcOrd="0" destOrd="0" presId="urn:microsoft.com/office/officeart/2005/8/layout/radial4"/>
    <dgm:cxn modelId="{EF85DFCF-7B98-43B5-AA37-DBF393AD3A17}" srcId="{61E5C70F-7257-48E8-8308-F0B5808036A6}" destId="{1B84FD58-BE87-4266-96AA-9D2579736D84}" srcOrd="0" destOrd="0" parTransId="{2A961984-DE81-413E-9F6E-0C6CC8418E64}" sibTransId="{79919E3F-E13D-410F-A21C-6A13F3849DF5}"/>
    <dgm:cxn modelId="{86A62E1E-0E85-4151-AE6E-D428898A0CF3}" srcId="{61E5C70F-7257-48E8-8308-F0B5808036A6}" destId="{5F3CC7B5-304D-4CD9-8875-2813D6B578D7}" srcOrd="4" destOrd="0" parTransId="{F227F3B7-1C8F-4955-8A29-DCED5641E1DD}" sibTransId="{BB30A119-5992-4836-9AC5-D66175000E09}"/>
    <dgm:cxn modelId="{E44099C3-342C-4FED-9161-42A31B830889}" type="presOf" srcId="{D15596D7-54DF-4DE5-8B08-23645129CA7B}" destId="{075BF3E1-D6DF-4446-B076-2F09EA53CC33}" srcOrd="0" destOrd="0" presId="urn:microsoft.com/office/officeart/2005/8/layout/radial4"/>
    <dgm:cxn modelId="{54B92010-0059-412E-A68D-C235B386FE69}" type="presOf" srcId="{1FC766BE-A76A-41BE-B2B4-689A4B70E619}" destId="{ECBC5F3E-5D44-434B-9E70-6F14C4B93D57}" srcOrd="0" destOrd="0" presId="urn:microsoft.com/office/officeart/2005/8/layout/radial4"/>
    <dgm:cxn modelId="{1ECA97F9-B421-4DE1-97D9-62C5AF89A489}" srcId="{61E5C70F-7257-48E8-8308-F0B5808036A6}" destId="{1FC766BE-A76A-41BE-B2B4-689A4B70E619}" srcOrd="3" destOrd="0" parTransId="{C398DF32-910E-4B71-B67E-A463E7CE26EB}" sibTransId="{DCD8351D-14CC-4878-9481-C37A1D27FC70}"/>
    <dgm:cxn modelId="{AEBC3D01-C5B0-43DE-8193-E5743F00DFAF}" type="presOf" srcId="{75750628-4EBB-439C-8A67-CD5BE9088A04}" destId="{A5AB3E83-20B3-42AD-AB7E-1DC221A9CA16}" srcOrd="0" destOrd="0" presId="urn:microsoft.com/office/officeart/2005/8/layout/radial4"/>
    <dgm:cxn modelId="{52A8871D-CC1F-4C59-9410-18744DF8D50F}" type="presOf" srcId="{2A961984-DE81-413E-9F6E-0C6CC8418E64}" destId="{D3228840-A6E2-4DBA-8BCD-2FADE0839737}" srcOrd="0" destOrd="0" presId="urn:microsoft.com/office/officeart/2005/8/layout/radial4"/>
    <dgm:cxn modelId="{BA5E7C38-3D4D-449B-ABE8-E0EFD2B8510B}" type="presOf" srcId="{C398DF32-910E-4B71-B67E-A463E7CE26EB}" destId="{1473EE3B-DD2A-4342-AC0E-F55DEED46209}" srcOrd="0" destOrd="0" presId="urn:microsoft.com/office/officeart/2005/8/layout/radial4"/>
    <dgm:cxn modelId="{D8ED4604-1147-457C-82B5-AE0423691FEB}" type="presOf" srcId="{35DB8811-B224-454D-A40B-3D6A141BFBB6}" destId="{CA106ED7-EB7C-42C7-8536-9C4DD24F8B8E}" srcOrd="0" destOrd="0" presId="urn:microsoft.com/office/officeart/2005/8/layout/radial4"/>
    <dgm:cxn modelId="{68D13CBA-0D8E-480D-93E2-001A8CCF4B89}" type="presOf" srcId="{36E8CE38-099F-42CA-90EF-75464216F9C7}" destId="{0BB54CEF-8227-4353-AE56-B5F987DF2ACD}" srcOrd="0" destOrd="0" presId="urn:microsoft.com/office/officeart/2005/8/layout/radial4"/>
    <dgm:cxn modelId="{4EA148A1-3487-4D28-8740-36105F5E7F24}" type="presOf" srcId="{61E5C70F-7257-48E8-8308-F0B5808036A6}" destId="{E7777CDA-D600-4A23-B540-B2D8275C25D9}" srcOrd="0" destOrd="0" presId="urn:microsoft.com/office/officeart/2005/8/layout/radial4"/>
    <dgm:cxn modelId="{68FCC74C-A475-415B-9D05-FD924D72098D}" srcId="{61E5C70F-7257-48E8-8308-F0B5808036A6}" destId="{95B0BCCD-4E7B-4495-9D4A-445F6775336B}" srcOrd="1" destOrd="0" parTransId="{35DB8811-B224-454D-A40B-3D6A141BFBB6}" sibTransId="{1EEA5683-4057-49A8-BD3F-6B691DF8D127}"/>
    <dgm:cxn modelId="{CA9470E4-A06C-4F26-86AB-2C5AAE1DE242}" type="presOf" srcId="{5F3CC7B5-304D-4CD9-8875-2813D6B578D7}" destId="{57EB48C8-C2BA-4826-8703-6C9F50DC71DD}" srcOrd="0" destOrd="0" presId="urn:microsoft.com/office/officeart/2005/8/layout/radial4"/>
    <dgm:cxn modelId="{29AD7C14-B0E4-4C40-94DB-1B618F85FED1}" type="presOf" srcId="{95B0BCCD-4E7B-4495-9D4A-445F6775336B}" destId="{AAA9D311-F25C-4344-92A1-480EEE3E6875}" srcOrd="0" destOrd="0" presId="urn:microsoft.com/office/officeart/2005/8/layout/radial4"/>
    <dgm:cxn modelId="{E33F1BCA-584B-45BD-882B-E229EA65EF4F}" type="presOf" srcId="{F227F3B7-1C8F-4955-8A29-DCED5641E1DD}" destId="{785C3DF1-0C78-4233-A2C4-8BE9440D498B}" srcOrd="0" destOrd="0" presId="urn:microsoft.com/office/officeart/2005/8/layout/radial4"/>
    <dgm:cxn modelId="{7FF825B5-89DC-4EE7-90D2-949078852945}" srcId="{61E5C70F-7257-48E8-8308-F0B5808036A6}" destId="{D15596D7-54DF-4DE5-8B08-23645129CA7B}" srcOrd="2" destOrd="0" parTransId="{75750628-4EBB-439C-8A67-CD5BE9088A04}" sibTransId="{684A5DE1-2A34-4B5A-8E3F-385872DEA76D}"/>
    <dgm:cxn modelId="{F7A43DAA-E7C8-4A4E-9817-37681BEA31B1}" type="presParOf" srcId="{0BB54CEF-8227-4353-AE56-B5F987DF2ACD}" destId="{E7777CDA-D600-4A23-B540-B2D8275C25D9}" srcOrd="0" destOrd="0" presId="urn:microsoft.com/office/officeart/2005/8/layout/radial4"/>
    <dgm:cxn modelId="{BED89F0B-85C2-42FA-B022-5793F8DA7A15}" type="presParOf" srcId="{0BB54CEF-8227-4353-AE56-B5F987DF2ACD}" destId="{D3228840-A6E2-4DBA-8BCD-2FADE0839737}" srcOrd="1" destOrd="0" presId="urn:microsoft.com/office/officeart/2005/8/layout/radial4"/>
    <dgm:cxn modelId="{D206C34A-17D8-4DFB-94F6-E9C9CA8FC187}" type="presParOf" srcId="{0BB54CEF-8227-4353-AE56-B5F987DF2ACD}" destId="{E47AD6A5-141C-4D4F-A10E-23DCD5382648}" srcOrd="2" destOrd="0" presId="urn:microsoft.com/office/officeart/2005/8/layout/radial4"/>
    <dgm:cxn modelId="{723BADDA-6194-42E5-B5E0-741161A1C4AA}" type="presParOf" srcId="{0BB54CEF-8227-4353-AE56-B5F987DF2ACD}" destId="{CA106ED7-EB7C-42C7-8536-9C4DD24F8B8E}" srcOrd="3" destOrd="0" presId="urn:microsoft.com/office/officeart/2005/8/layout/radial4"/>
    <dgm:cxn modelId="{5F599F13-38EB-4A54-9C73-C77798F6DB19}" type="presParOf" srcId="{0BB54CEF-8227-4353-AE56-B5F987DF2ACD}" destId="{AAA9D311-F25C-4344-92A1-480EEE3E6875}" srcOrd="4" destOrd="0" presId="urn:microsoft.com/office/officeart/2005/8/layout/radial4"/>
    <dgm:cxn modelId="{D0C598CF-E105-42C5-8F24-99285E2009DC}" type="presParOf" srcId="{0BB54CEF-8227-4353-AE56-B5F987DF2ACD}" destId="{A5AB3E83-20B3-42AD-AB7E-1DC221A9CA16}" srcOrd="5" destOrd="0" presId="urn:microsoft.com/office/officeart/2005/8/layout/radial4"/>
    <dgm:cxn modelId="{06836062-8560-4D41-A9F5-C24A29E5267A}" type="presParOf" srcId="{0BB54CEF-8227-4353-AE56-B5F987DF2ACD}" destId="{075BF3E1-D6DF-4446-B076-2F09EA53CC33}" srcOrd="6" destOrd="0" presId="urn:microsoft.com/office/officeart/2005/8/layout/radial4"/>
    <dgm:cxn modelId="{0AA33904-9DD1-4E3D-947A-438D1B92A99D}" type="presParOf" srcId="{0BB54CEF-8227-4353-AE56-B5F987DF2ACD}" destId="{1473EE3B-DD2A-4342-AC0E-F55DEED46209}" srcOrd="7" destOrd="0" presId="urn:microsoft.com/office/officeart/2005/8/layout/radial4"/>
    <dgm:cxn modelId="{03ED738A-C704-49B1-B7D3-31B0CBDE8EDC}" type="presParOf" srcId="{0BB54CEF-8227-4353-AE56-B5F987DF2ACD}" destId="{ECBC5F3E-5D44-434B-9E70-6F14C4B93D57}" srcOrd="8" destOrd="0" presId="urn:microsoft.com/office/officeart/2005/8/layout/radial4"/>
    <dgm:cxn modelId="{60DBA0C2-C3C1-474E-B809-9EF1944A69C5}" type="presParOf" srcId="{0BB54CEF-8227-4353-AE56-B5F987DF2ACD}" destId="{785C3DF1-0C78-4233-A2C4-8BE9440D498B}" srcOrd="9" destOrd="0" presId="urn:microsoft.com/office/officeart/2005/8/layout/radial4"/>
    <dgm:cxn modelId="{48D30FEB-F1A9-488D-9275-C60D2D033D38}" type="presParOf" srcId="{0BB54CEF-8227-4353-AE56-B5F987DF2ACD}" destId="{57EB48C8-C2BA-4826-8703-6C9F50DC71DD}" srcOrd="10"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6F570A0F-2067-4337-BA5C-8B1EF58D9EB6}" type="doc">
      <dgm:prSet loTypeId="urn:microsoft.com/office/officeart/2009/layout/CircleArrowProcess" loCatId="cycle" qsTypeId="urn:microsoft.com/office/officeart/2005/8/quickstyle/3d4" qsCatId="3D" csTypeId="urn:microsoft.com/office/officeart/2005/8/colors/colorful5" csCatId="colorful" phldr="1"/>
      <dgm:spPr/>
      <dgm:t>
        <a:bodyPr/>
        <a:lstStyle/>
        <a:p>
          <a:endParaRPr lang="en-US"/>
        </a:p>
      </dgm:t>
    </dgm:pt>
    <dgm:pt modelId="{AAB4A735-5562-486C-8495-2B861C8390C4}">
      <dgm:prSet phldrT="[Text]"/>
      <dgm:spPr/>
      <dgm:t>
        <a:bodyPr/>
        <a:lstStyle/>
        <a:p>
          <a:r>
            <a:rPr lang="en-IN" b="1" dirty="0"/>
            <a:t>Family/Household and Community Level</a:t>
          </a:r>
          <a:endParaRPr lang="en-US" dirty="0"/>
        </a:p>
      </dgm:t>
    </dgm:pt>
    <dgm:pt modelId="{01EAE5F4-3729-40D4-8F6E-9845CC39543C}" type="parTrans" cxnId="{692B0842-A488-4D57-B0DE-55EF6849F10C}">
      <dgm:prSet/>
      <dgm:spPr/>
      <dgm:t>
        <a:bodyPr/>
        <a:lstStyle/>
        <a:p>
          <a:endParaRPr lang="en-US">
            <a:solidFill>
              <a:schemeClr val="tx1"/>
            </a:solidFill>
          </a:endParaRPr>
        </a:p>
      </dgm:t>
    </dgm:pt>
    <dgm:pt modelId="{0E2B3A2C-CB90-4543-A0C9-583F00B5B586}" type="sibTrans" cxnId="{692B0842-A488-4D57-B0DE-55EF6849F10C}">
      <dgm:prSet/>
      <dgm:spPr/>
      <dgm:t>
        <a:bodyPr/>
        <a:lstStyle/>
        <a:p>
          <a:endParaRPr lang="en-US">
            <a:solidFill>
              <a:schemeClr val="tx1"/>
            </a:solidFill>
          </a:endParaRPr>
        </a:p>
      </dgm:t>
    </dgm:pt>
    <dgm:pt modelId="{4A9B36D2-3D71-4933-ADDC-BF28FD733695}">
      <dgm:prSet phldrT="[Text]"/>
      <dgm:spPr/>
      <dgm:t>
        <a:bodyPr/>
        <a:lstStyle/>
        <a:p>
          <a:r>
            <a:rPr lang="en-IN" b="1" dirty="0"/>
            <a:t>Health and Wellness Centres </a:t>
          </a:r>
          <a:endParaRPr lang="en-US" dirty="0"/>
        </a:p>
      </dgm:t>
    </dgm:pt>
    <dgm:pt modelId="{526F7415-25FD-47BD-88D8-B439213BF637}" type="parTrans" cxnId="{AA51DEC3-ECD5-4E09-B1F3-19B519AF03F0}">
      <dgm:prSet/>
      <dgm:spPr/>
      <dgm:t>
        <a:bodyPr/>
        <a:lstStyle/>
        <a:p>
          <a:endParaRPr lang="en-US">
            <a:solidFill>
              <a:schemeClr val="tx1"/>
            </a:solidFill>
          </a:endParaRPr>
        </a:p>
      </dgm:t>
    </dgm:pt>
    <dgm:pt modelId="{5DF4EBAE-5EF6-4A48-AB20-25FE74084C33}" type="sibTrans" cxnId="{AA51DEC3-ECD5-4E09-B1F3-19B519AF03F0}">
      <dgm:prSet/>
      <dgm:spPr/>
      <dgm:t>
        <a:bodyPr/>
        <a:lstStyle/>
        <a:p>
          <a:endParaRPr lang="en-US">
            <a:solidFill>
              <a:schemeClr val="tx1"/>
            </a:solidFill>
          </a:endParaRPr>
        </a:p>
      </dgm:t>
    </dgm:pt>
    <dgm:pt modelId="{8DDCEF84-FD05-4C2D-BD0B-4A68E132367D}">
      <dgm:prSet phldrT="[Text]"/>
      <dgm:spPr/>
      <dgm:t>
        <a:bodyPr/>
        <a:lstStyle/>
        <a:p>
          <a:r>
            <a:rPr lang="en-IN" b="1" dirty="0"/>
            <a:t>First Referral Level </a:t>
          </a:r>
          <a:endParaRPr lang="en-US" dirty="0"/>
        </a:p>
      </dgm:t>
    </dgm:pt>
    <dgm:pt modelId="{8C4B73A5-EF70-4B89-BB53-DBB3F2D834DA}" type="parTrans" cxnId="{D8C1C802-4314-4D07-8961-74E844FC7513}">
      <dgm:prSet/>
      <dgm:spPr/>
      <dgm:t>
        <a:bodyPr/>
        <a:lstStyle/>
        <a:p>
          <a:endParaRPr lang="en-US">
            <a:solidFill>
              <a:schemeClr val="tx1"/>
            </a:solidFill>
          </a:endParaRPr>
        </a:p>
      </dgm:t>
    </dgm:pt>
    <dgm:pt modelId="{80D5EDD8-22CE-4156-8B67-26137E2C96C6}" type="sibTrans" cxnId="{D8C1C802-4314-4D07-8961-74E844FC7513}">
      <dgm:prSet/>
      <dgm:spPr/>
      <dgm:t>
        <a:bodyPr/>
        <a:lstStyle/>
        <a:p>
          <a:endParaRPr lang="en-US">
            <a:solidFill>
              <a:schemeClr val="tx1"/>
            </a:solidFill>
          </a:endParaRPr>
        </a:p>
      </dgm:t>
    </dgm:pt>
    <dgm:pt modelId="{1B01DAED-C879-4C85-864C-F5DF1B199605}" type="pres">
      <dgm:prSet presAssocID="{6F570A0F-2067-4337-BA5C-8B1EF58D9EB6}" presName="Name0" presStyleCnt="0">
        <dgm:presLayoutVars>
          <dgm:chMax val="7"/>
          <dgm:chPref val="7"/>
          <dgm:dir/>
          <dgm:animLvl val="lvl"/>
        </dgm:presLayoutVars>
      </dgm:prSet>
      <dgm:spPr/>
      <dgm:t>
        <a:bodyPr/>
        <a:lstStyle/>
        <a:p>
          <a:endParaRPr lang="en-US"/>
        </a:p>
      </dgm:t>
    </dgm:pt>
    <dgm:pt modelId="{5A8A2D89-C06B-4825-AE6A-F2AD8085E886}" type="pres">
      <dgm:prSet presAssocID="{AAB4A735-5562-486C-8495-2B861C8390C4}" presName="Accent1" presStyleCnt="0"/>
      <dgm:spPr/>
    </dgm:pt>
    <dgm:pt modelId="{FC460DB1-976F-41D0-8498-5CBB35D36AFE}" type="pres">
      <dgm:prSet presAssocID="{AAB4A735-5562-486C-8495-2B861C8390C4}" presName="Accent" presStyleLbl="node1" presStyleIdx="0" presStyleCnt="3" custScaleY="99261" custLinFactNeighborX="-633"/>
      <dgm:spPr/>
    </dgm:pt>
    <dgm:pt modelId="{8BF662C2-8360-41B9-BDAA-27B0E15A8B5B}" type="pres">
      <dgm:prSet presAssocID="{AAB4A735-5562-486C-8495-2B861C8390C4}" presName="Parent1" presStyleLbl="revTx" presStyleIdx="0" presStyleCnt="3" custScaleX="385061" custScaleY="79432" custLinFactNeighborY="23336">
        <dgm:presLayoutVars>
          <dgm:chMax val="1"/>
          <dgm:chPref val="1"/>
          <dgm:bulletEnabled val="1"/>
        </dgm:presLayoutVars>
      </dgm:prSet>
      <dgm:spPr/>
      <dgm:t>
        <a:bodyPr/>
        <a:lstStyle/>
        <a:p>
          <a:endParaRPr lang="en-US"/>
        </a:p>
      </dgm:t>
    </dgm:pt>
    <dgm:pt modelId="{2E851A6B-341F-4849-B7C6-1AD52AB3C52B}" type="pres">
      <dgm:prSet presAssocID="{4A9B36D2-3D71-4933-ADDC-BF28FD733695}" presName="Accent2" presStyleCnt="0"/>
      <dgm:spPr/>
    </dgm:pt>
    <dgm:pt modelId="{66552825-703F-4653-9801-4C5051885A42}" type="pres">
      <dgm:prSet presAssocID="{4A9B36D2-3D71-4933-ADDC-BF28FD733695}" presName="Accent" presStyleLbl="node1" presStyleIdx="1" presStyleCnt="3"/>
      <dgm:spPr>
        <a:ln>
          <a:solidFill>
            <a:schemeClr val="tx1">
              <a:lumMod val="95000"/>
              <a:lumOff val="5000"/>
            </a:schemeClr>
          </a:solidFill>
        </a:ln>
      </dgm:spPr>
      <dgm:t>
        <a:bodyPr/>
        <a:lstStyle/>
        <a:p>
          <a:endParaRPr lang="en-US"/>
        </a:p>
      </dgm:t>
    </dgm:pt>
    <dgm:pt modelId="{E7AC6EFF-C286-4BF9-912C-295BB13857BB}" type="pres">
      <dgm:prSet presAssocID="{4A9B36D2-3D71-4933-ADDC-BF28FD733695}" presName="Parent2" presStyleLbl="revTx" presStyleIdx="1" presStyleCnt="3" custScaleX="379973" custScaleY="55947" custLinFactNeighborX="61922" custLinFactNeighborY="-149">
        <dgm:presLayoutVars>
          <dgm:chMax val="1"/>
          <dgm:chPref val="1"/>
          <dgm:bulletEnabled val="1"/>
        </dgm:presLayoutVars>
      </dgm:prSet>
      <dgm:spPr/>
      <dgm:t>
        <a:bodyPr/>
        <a:lstStyle/>
        <a:p>
          <a:endParaRPr lang="en-US"/>
        </a:p>
      </dgm:t>
    </dgm:pt>
    <dgm:pt modelId="{3364697A-932C-44DA-ABD5-0BBFBE3CAEF0}" type="pres">
      <dgm:prSet presAssocID="{8DDCEF84-FD05-4C2D-BD0B-4A68E132367D}" presName="Accent3" presStyleCnt="0"/>
      <dgm:spPr/>
    </dgm:pt>
    <dgm:pt modelId="{665D16CD-92CF-4427-A97E-4CDD1E665705}" type="pres">
      <dgm:prSet presAssocID="{8DDCEF84-FD05-4C2D-BD0B-4A68E132367D}" presName="Accent" presStyleLbl="node1" presStyleIdx="2" presStyleCnt="3"/>
      <dgm:spPr/>
    </dgm:pt>
    <dgm:pt modelId="{2F7C18DC-A766-4FEB-B662-98862B4D8069}" type="pres">
      <dgm:prSet presAssocID="{8DDCEF84-FD05-4C2D-BD0B-4A68E132367D}" presName="Parent3" presStyleLbl="revTx" presStyleIdx="2" presStyleCnt="3" custScaleX="288785" custScaleY="87958" custLinFactNeighborX="1363" custLinFactNeighborY="-10209">
        <dgm:presLayoutVars>
          <dgm:chMax val="1"/>
          <dgm:chPref val="1"/>
          <dgm:bulletEnabled val="1"/>
        </dgm:presLayoutVars>
      </dgm:prSet>
      <dgm:spPr/>
      <dgm:t>
        <a:bodyPr/>
        <a:lstStyle/>
        <a:p>
          <a:endParaRPr lang="en-US"/>
        </a:p>
      </dgm:t>
    </dgm:pt>
  </dgm:ptLst>
  <dgm:cxnLst>
    <dgm:cxn modelId="{692B0842-A488-4D57-B0DE-55EF6849F10C}" srcId="{6F570A0F-2067-4337-BA5C-8B1EF58D9EB6}" destId="{AAB4A735-5562-486C-8495-2B861C8390C4}" srcOrd="0" destOrd="0" parTransId="{01EAE5F4-3729-40D4-8F6E-9845CC39543C}" sibTransId="{0E2B3A2C-CB90-4543-A0C9-583F00B5B586}"/>
    <dgm:cxn modelId="{D8C1C802-4314-4D07-8961-74E844FC7513}" srcId="{6F570A0F-2067-4337-BA5C-8B1EF58D9EB6}" destId="{8DDCEF84-FD05-4C2D-BD0B-4A68E132367D}" srcOrd="2" destOrd="0" parTransId="{8C4B73A5-EF70-4B89-BB53-DBB3F2D834DA}" sibTransId="{80D5EDD8-22CE-4156-8B67-26137E2C96C6}"/>
    <dgm:cxn modelId="{55E9819A-E136-4A50-910C-3783E03DEC15}" type="presOf" srcId="{AAB4A735-5562-486C-8495-2B861C8390C4}" destId="{8BF662C2-8360-41B9-BDAA-27B0E15A8B5B}" srcOrd="0" destOrd="0" presId="urn:microsoft.com/office/officeart/2009/layout/CircleArrowProcess"/>
    <dgm:cxn modelId="{AA51DEC3-ECD5-4E09-B1F3-19B519AF03F0}" srcId="{6F570A0F-2067-4337-BA5C-8B1EF58D9EB6}" destId="{4A9B36D2-3D71-4933-ADDC-BF28FD733695}" srcOrd="1" destOrd="0" parTransId="{526F7415-25FD-47BD-88D8-B439213BF637}" sibTransId="{5DF4EBAE-5EF6-4A48-AB20-25FE74084C33}"/>
    <dgm:cxn modelId="{24AB0B47-14CE-49D3-88D1-D082FBB87382}" type="presOf" srcId="{8DDCEF84-FD05-4C2D-BD0B-4A68E132367D}" destId="{2F7C18DC-A766-4FEB-B662-98862B4D8069}" srcOrd="0" destOrd="0" presId="urn:microsoft.com/office/officeart/2009/layout/CircleArrowProcess"/>
    <dgm:cxn modelId="{EB7F482A-F461-4AC9-9C9E-A1C8A4DCAF3B}" type="presOf" srcId="{6F570A0F-2067-4337-BA5C-8B1EF58D9EB6}" destId="{1B01DAED-C879-4C85-864C-F5DF1B199605}" srcOrd="0" destOrd="0" presId="urn:microsoft.com/office/officeart/2009/layout/CircleArrowProcess"/>
    <dgm:cxn modelId="{A8339D03-F75C-4BC7-86D0-17E002BB8425}" type="presOf" srcId="{4A9B36D2-3D71-4933-ADDC-BF28FD733695}" destId="{E7AC6EFF-C286-4BF9-912C-295BB13857BB}" srcOrd="0" destOrd="0" presId="urn:microsoft.com/office/officeart/2009/layout/CircleArrowProcess"/>
    <dgm:cxn modelId="{FDFF3D9A-541A-4206-8D07-EE37681F55B4}" type="presParOf" srcId="{1B01DAED-C879-4C85-864C-F5DF1B199605}" destId="{5A8A2D89-C06B-4825-AE6A-F2AD8085E886}" srcOrd="0" destOrd="0" presId="urn:microsoft.com/office/officeart/2009/layout/CircleArrowProcess"/>
    <dgm:cxn modelId="{5AFFB3EE-37AF-4270-97BC-6E0B2E09E56D}" type="presParOf" srcId="{5A8A2D89-C06B-4825-AE6A-F2AD8085E886}" destId="{FC460DB1-976F-41D0-8498-5CBB35D36AFE}" srcOrd="0" destOrd="0" presId="urn:microsoft.com/office/officeart/2009/layout/CircleArrowProcess"/>
    <dgm:cxn modelId="{83D28F51-FC99-4E54-8F4B-C8AAA59040B9}" type="presParOf" srcId="{1B01DAED-C879-4C85-864C-F5DF1B199605}" destId="{8BF662C2-8360-41B9-BDAA-27B0E15A8B5B}" srcOrd="1" destOrd="0" presId="urn:microsoft.com/office/officeart/2009/layout/CircleArrowProcess"/>
    <dgm:cxn modelId="{241DEF93-EA08-4847-A1C0-2C11F9822876}" type="presParOf" srcId="{1B01DAED-C879-4C85-864C-F5DF1B199605}" destId="{2E851A6B-341F-4849-B7C6-1AD52AB3C52B}" srcOrd="2" destOrd="0" presId="urn:microsoft.com/office/officeart/2009/layout/CircleArrowProcess"/>
    <dgm:cxn modelId="{B572D84E-D6FD-47DA-B8FD-5547BF09581D}" type="presParOf" srcId="{2E851A6B-341F-4849-B7C6-1AD52AB3C52B}" destId="{66552825-703F-4653-9801-4C5051885A42}" srcOrd="0" destOrd="0" presId="urn:microsoft.com/office/officeart/2009/layout/CircleArrowProcess"/>
    <dgm:cxn modelId="{61734540-F79A-4FA9-B9F7-624EF509776C}" type="presParOf" srcId="{1B01DAED-C879-4C85-864C-F5DF1B199605}" destId="{E7AC6EFF-C286-4BF9-912C-295BB13857BB}" srcOrd="3" destOrd="0" presId="urn:microsoft.com/office/officeart/2009/layout/CircleArrowProcess"/>
    <dgm:cxn modelId="{F62F8D41-AB80-4331-843B-46D60CC9DD28}" type="presParOf" srcId="{1B01DAED-C879-4C85-864C-F5DF1B199605}" destId="{3364697A-932C-44DA-ABD5-0BBFBE3CAEF0}" srcOrd="4" destOrd="0" presId="urn:microsoft.com/office/officeart/2009/layout/CircleArrowProcess"/>
    <dgm:cxn modelId="{D18605E0-1053-4A80-A2E2-4C2D7E97FA17}" type="presParOf" srcId="{3364697A-932C-44DA-ABD5-0BBFBE3CAEF0}" destId="{665D16CD-92CF-4427-A97E-4CDD1E665705}" srcOrd="0" destOrd="0" presId="urn:microsoft.com/office/officeart/2009/layout/CircleArrowProcess"/>
    <dgm:cxn modelId="{317A750B-11D2-47C6-A481-0127948162A2}" type="presParOf" srcId="{1B01DAED-C879-4C85-864C-F5DF1B199605}" destId="{2F7C18DC-A766-4FEB-B662-98862B4D8069}" srcOrd="5" destOrd="0" presId="urn:microsoft.com/office/officeart/2009/layout/CircleArrowProcess"/>
  </dgm:cxnLst>
  <dgm:bg/>
  <dgm:whole/>
</dgm:dataModel>
</file>

<file path=ppt/diagrams/data4.xml><?xml version="1.0" encoding="utf-8"?>
<dgm:dataModel xmlns:dgm="http://schemas.openxmlformats.org/drawingml/2006/diagram" xmlns:a="http://schemas.openxmlformats.org/drawingml/2006/main">
  <dgm:ptLst>
    <dgm:pt modelId="{3D103E4F-00E7-4B29-93A2-16E0A50583A5}" type="doc">
      <dgm:prSet loTypeId="urn:microsoft.com/office/officeart/2005/8/layout/radial5" loCatId="relationship" qsTypeId="urn:microsoft.com/office/officeart/2005/8/quickstyle/simple5" qsCatId="simple" csTypeId="urn:microsoft.com/office/officeart/2005/8/colors/accent6_5" csCatId="accent6" phldr="1"/>
      <dgm:spPr/>
      <dgm:t>
        <a:bodyPr/>
        <a:lstStyle/>
        <a:p>
          <a:endParaRPr lang="en-IN"/>
        </a:p>
      </dgm:t>
    </dgm:pt>
    <dgm:pt modelId="{28E9216B-FACF-450C-BA67-E3FA5D3B4228}">
      <dgm:prSet phldrT="[Text]" custT="1"/>
      <dgm:spPr/>
      <dgm:t>
        <a:bodyPr/>
        <a:lstStyle/>
        <a:p>
          <a:pPr algn="ctr"/>
          <a:r>
            <a:rPr lang="en-IN" sz="1600" b="0" dirty="0">
              <a:solidFill>
                <a:schemeClr val="bg1"/>
              </a:solidFill>
              <a:latin typeface="Cambria" pitchFamily="18" charset="0"/>
            </a:rPr>
            <a:t>Continuum of Care - Tele-health /Referral</a:t>
          </a:r>
        </a:p>
      </dgm:t>
    </dgm:pt>
    <dgm:pt modelId="{2B532378-9E80-4C74-99A1-30C06E349095}" type="parTrans" cxnId="{261ABFAA-9851-4692-A8B6-DF1D21AF8AB4}">
      <dgm:prSet custT="1"/>
      <dgm:spPr/>
      <dgm:t>
        <a:bodyPr/>
        <a:lstStyle/>
        <a:p>
          <a:pPr algn="ctr"/>
          <a:endParaRPr lang="en-IN" sz="1600" b="0" dirty="0">
            <a:solidFill>
              <a:schemeClr val="tx1"/>
            </a:solidFill>
          </a:endParaRPr>
        </a:p>
      </dgm:t>
    </dgm:pt>
    <dgm:pt modelId="{F24801E0-0F3C-4E10-A4CF-E7B09433F535}" type="sibTrans" cxnId="{261ABFAA-9851-4692-A8B6-DF1D21AF8AB4}">
      <dgm:prSet/>
      <dgm:spPr/>
      <dgm:t>
        <a:bodyPr/>
        <a:lstStyle/>
        <a:p>
          <a:pPr algn="ctr"/>
          <a:endParaRPr lang="en-IN" sz="1600" b="0">
            <a:solidFill>
              <a:schemeClr val="tx1"/>
            </a:solidFill>
          </a:endParaRPr>
        </a:p>
      </dgm:t>
    </dgm:pt>
    <dgm:pt modelId="{8E28926B-BEEF-4046-A90F-4414382A2A16}">
      <dgm:prSet phldrT="[Text]" custT="1"/>
      <dgm:spPr>
        <a:solidFill>
          <a:srgbClr val="C00000"/>
        </a:solidFill>
      </dgm:spPr>
      <dgm:t>
        <a:bodyPr/>
        <a:lstStyle/>
        <a:p>
          <a:pPr algn="ctr"/>
          <a:r>
            <a:rPr lang="en-IN" sz="1600" b="0" dirty="0">
              <a:solidFill>
                <a:schemeClr val="bg1"/>
              </a:solidFill>
              <a:latin typeface="Cambria" pitchFamily="18" charset="0"/>
            </a:rPr>
            <a:t>Infrastructure</a:t>
          </a:r>
        </a:p>
      </dgm:t>
    </dgm:pt>
    <dgm:pt modelId="{7E94823E-251A-4EC5-B9EB-1CCB1663C2E3}" type="parTrans" cxnId="{D31BA242-C16D-4707-B31E-5DB6D60608C0}">
      <dgm:prSet custT="1"/>
      <dgm:spPr/>
      <dgm:t>
        <a:bodyPr/>
        <a:lstStyle/>
        <a:p>
          <a:pPr algn="ctr"/>
          <a:endParaRPr lang="en-IN" sz="1600" b="0" dirty="0">
            <a:solidFill>
              <a:schemeClr val="tx1"/>
            </a:solidFill>
          </a:endParaRPr>
        </a:p>
      </dgm:t>
    </dgm:pt>
    <dgm:pt modelId="{EBB941B6-3429-46C7-96E1-DB675B9D4CEC}" type="sibTrans" cxnId="{D31BA242-C16D-4707-B31E-5DB6D60608C0}">
      <dgm:prSet/>
      <dgm:spPr/>
      <dgm:t>
        <a:bodyPr/>
        <a:lstStyle/>
        <a:p>
          <a:pPr algn="ctr"/>
          <a:endParaRPr lang="en-IN" sz="1600" b="0">
            <a:solidFill>
              <a:schemeClr val="tx1"/>
            </a:solidFill>
          </a:endParaRPr>
        </a:p>
      </dgm:t>
    </dgm:pt>
    <dgm:pt modelId="{556BE895-7981-4FB2-BFE8-F66A6DA438B9}">
      <dgm:prSet custT="1"/>
      <dgm:spPr>
        <a:solidFill>
          <a:srgbClr val="00B050"/>
        </a:solidFill>
      </dgm:spPr>
      <dgm:t>
        <a:bodyPr/>
        <a:lstStyle/>
        <a:p>
          <a:pPr algn="ctr"/>
          <a:r>
            <a:rPr lang="en-IN" sz="1600" b="0" dirty="0">
              <a:solidFill>
                <a:schemeClr val="tx1"/>
              </a:solidFill>
              <a:latin typeface="Cambria" pitchFamily="18" charset="0"/>
            </a:rPr>
            <a:t>Expanded Service Delivery</a:t>
          </a:r>
        </a:p>
      </dgm:t>
    </dgm:pt>
    <dgm:pt modelId="{5DCD9141-93F1-49BE-B980-7CAE54B13483}" type="parTrans" cxnId="{A6AEDFD3-2DA9-47DA-B848-E91D30A58CF5}">
      <dgm:prSet custT="1"/>
      <dgm:spPr/>
      <dgm:t>
        <a:bodyPr/>
        <a:lstStyle/>
        <a:p>
          <a:pPr algn="ctr"/>
          <a:endParaRPr lang="en-IN" sz="1600" b="0" dirty="0">
            <a:solidFill>
              <a:schemeClr val="tx1"/>
            </a:solidFill>
          </a:endParaRPr>
        </a:p>
      </dgm:t>
    </dgm:pt>
    <dgm:pt modelId="{D8A8AAC7-BFB6-494A-A125-C5CF8592155F}" type="sibTrans" cxnId="{A6AEDFD3-2DA9-47DA-B848-E91D30A58CF5}">
      <dgm:prSet/>
      <dgm:spPr/>
      <dgm:t>
        <a:bodyPr/>
        <a:lstStyle/>
        <a:p>
          <a:pPr algn="ctr"/>
          <a:endParaRPr lang="en-IN" sz="1600" b="0">
            <a:solidFill>
              <a:schemeClr val="tx1"/>
            </a:solidFill>
          </a:endParaRPr>
        </a:p>
      </dgm:t>
    </dgm:pt>
    <dgm:pt modelId="{4F00B64F-10D1-4C86-9F12-B24E4D751B84}">
      <dgm:prSet phldrT="[Text]" custT="1"/>
      <dgm:spPr>
        <a:solidFill>
          <a:srgbClr val="FFC000"/>
        </a:solidFill>
      </dgm:spPr>
      <dgm:t>
        <a:bodyPr/>
        <a:lstStyle/>
        <a:p>
          <a:pPr algn="ctr"/>
          <a:r>
            <a:rPr lang="en-IN" sz="1600" b="0" dirty="0">
              <a:solidFill>
                <a:schemeClr val="tx1"/>
              </a:solidFill>
              <a:latin typeface="Cambria" pitchFamily="18" charset="0"/>
            </a:rPr>
            <a:t>Community Mobilisation and Health Promotion</a:t>
          </a:r>
        </a:p>
      </dgm:t>
    </dgm:pt>
    <dgm:pt modelId="{B1A00D9E-1AE7-49EE-B91D-01C537686338}" type="parTrans" cxnId="{B7639148-D93F-41F7-8BD6-38775DCE3853}">
      <dgm:prSet custT="1"/>
      <dgm:spPr/>
      <dgm:t>
        <a:bodyPr/>
        <a:lstStyle/>
        <a:p>
          <a:pPr algn="ctr"/>
          <a:endParaRPr lang="en-IN" sz="1600" b="0" dirty="0">
            <a:solidFill>
              <a:schemeClr val="tx1"/>
            </a:solidFill>
          </a:endParaRPr>
        </a:p>
      </dgm:t>
    </dgm:pt>
    <dgm:pt modelId="{25A0EF6B-95EA-4F6D-A97B-ECBB8CD84FDE}" type="sibTrans" cxnId="{B7639148-D93F-41F7-8BD6-38775DCE3853}">
      <dgm:prSet/>
      <dgm:spPr/>
      <dgm:t>
        <a:bodyPr/>
        <a:lstStyle/>
        <a:p>
          <a:pPr algn="ctr"/>
          <a:endParaRPr lang="en-IN" sz="1600" b="0">
            <a:solidFill>
              <a:schemeClr val="tx1"/>
            </a:solidFill>
          </a:endParaRPr>
        </a:p>
      </dgm:t>
    </dgm:pt>
    <dgm:pt modelId="{391F5CD4-776B-4E2F-9166-6A87FC244ABA}">
      <dgm:prSet custT="1"/>
      <dgm:spPr>
        <a:solidFill>
          <a:srgbClr val="FFE38B"/>
        </a:solidFill>
      </dgm:spPr>
      <dgm:t>
        <a:bodyPr/>
        <a:lstStyle/>
        <a:p>
          <a:pPr algn="ctr"/>
          <a:r>
            <a:rPr lang="en-IN" sz="1600" b="0" dirty="0">
              <a:solidFill>
                <a:schemeClr val="tx1"/>
              </a:solidFill>
              <a:latin typeface="Cambria" pitchFamily="18" charset="0"/>
            </a:rPr>
            <a:t>Financing/</a:t>
          </a:r>
        </a:p>
        <a:p>
          <a:pPr algn="ctr"/>
          <a:r>
            <a:rPr lang="en-IN" sz="1600" b="0" dirty="0">
              <a:solidFill>
                <a:schemeClr val="tx1"/>
              </a:solidFill>
              <a:latin typeface="Cambria" pitchFamily="18" charset="0"/>
            </a:rPr>
            <a:t>Provider Payment Reforms</a:t>
          </a:r>
        </a:p>
      </dgm:t>
    </dgm:pt>
    <dgm:pt modelId="{14A21847-3A51-40C6-88AB-1E1318F2B652}" type="parTrans" cxnId="{EDC58FD4-9F20-43E3-9509-DA6E92E03ABE}">
      <dgm:prSet custT="1"/>
      <dgm:spPr/>
      <dgm:t>
        <a:bodyPr/>
        <a:lstStyle/>
        <a:p>
          <a:pPr algn="ctr"/>
          <a:endParaRPr lang="en-IN" sz="1600" b="0" dirty="0">
            <a:solidFill>
              <a:schemeClr val="tx1"/>
            </a:solidFill>
          </a:endParaRPr>
        </a:p>
      </dgm:t>
    </dgm:pt>
    <dgm:pt modelId="{7A396311-2ACA-44CC-B343-33E05D656CF0}" type="sibTrans" cxnId="{EDC58FD4-9F20-43E3-9509-DA6E92E03ABE}">
      <dgm:prSet/>
      <dgm:spPr/>
      <dgm:t>
        <a:bodyPr/>
        <a:lstStyle/>
        <a:p>
          <a:pPr algn="ctr"/>
          <a:endParaRPr lang="en-IN" sz="1600" b="0">
            <a:solidFill>
              <a:schemeClr val="tx1"/>
            </a:solidFill>
          </a:endParaRPr>
        </a:p>
      </dgm:t>
    </dgm:pt>
    <dgm:pt modelId="{34F2B9BD-E8BC-484D-8591-781995FF5068}">
      <dgm:prSet custT="1"/>
      <dgm:spPr>
        <a:solidFill>
          <a:srgbClr val="FFFF00"/>
        </a:solidFill>
      </dgm:spPr>
      <dgm:t>
        <a:bodyPr/>
        <a:lstStyle/>
        <a:p>
          <a:pPr algn="ctr"/>
          <a:r>
            <a:rPr lang="en-IN" sz="1600" b="0" dirty="0">
              <a:solidFill>
                <a:schemeClr val="tx1"/>
              </a:solidFill>
              <a:latin typeface="Cambria" pitchFamily="18" charset="0"/>
            </a:rPr>
            <a:t>Partnership for Knowledge &amp; Implementation</a:t>
          </a:r>
        </a:p>
      </dgm:t>
    </dgm:pt>
    <dgm:pt modelId="{3D02C3B8-FBC5-EA41-AC64-F52A9C8C1E5A}" type="parTrans" cxnId="{E132E421-0F11-4446-AC7F-CEA2F6254277}">
      <dgm:prSet custT="1"/>
      <dgm:spPr/>
      <dgm:t>
        <a:bodyPr/>
        <a:lstStyle/>
        <a:p>
          <a:pPr algn="ctr"/>
          <a:endParaRPr lang="en-US" sz="1600" b="0" dirty="0">
            <a:solidFill>
              <a:schemeClr val="tx1"/>
            </a:solidFill>
          </a:endParaRPr>
        </a:p>
      </dgm:t>
    </dgm:pt>
    <dgm:pt modelId="{112B7F66-CBD9-A14E-9761-0125D4963EED}" type="sibTrans" cxnId="{E132E421-0F11-4446-AC7F-CEA2F6254277}">
      <dgm:prSet/>
      <dgm:spPr/>
      <dgm:t>
        <a:bodyPr/>
        <a:lstStyle/>
        <a:p>
          <a:pPr algn="ctr"/>
          <a:endParaRPr lang="en-US" sz="1600" b="0">
            <a:solidFill>
              <a:schemeClr val="tx1"/>
            </a:solidFill>
          </a:endParaRPr>
        </a:p>
      </dgm:t>
    </dgm:pt>
    <dgm:pt modelId="{B4E64415-7841-4EE2-8D60-ECB3DC48BEC1}">
      <dgm:prSet custT="1"/>
      <dgm:spPr>
        <a:solidFill>
          <a:srgbClr val="0070C0"/>
        </a:solidFill>
      </dgm:spPr>
      <dgm:t>
        <a:bodyPr/>
        <a:lstStyle/>
        <a:p>
          <a:pPr algn="ctr"/>
          <a:r>
            <a:rPr lang="en-IN" sz="1600" b="0" dirty="0">
              <a:solidFill>
                <a:schemeClr val="bg1"/>
              </a:solidFill>
              <a:latin typeface="Cambria" pitchFamily="18" charset="0"/>
            </a:rPr>
            <a:t>Robust IT System</a:t>
          </a:r>
        </a:p>
      </dgm:t>
    </dgm:pt>
    <dgm:pt modelId="{23296076-89ED-4D86-85C0-1DF2773F63AE}" type="sibTrans" cxnId="{B1D23A6D-97CF-4412-B32D-7B8A65D6DB89}">
      <dgm:prSet/>
      <dgm:spPr/>
      <dgm:t>
        <a:bodyPr/>
        <a:lstStyle/>
        <a:p>
          <a:pPr algn="ctr"/>
          <a:endParaRPr lang="en-IN" sz="1600" b="0">
            <a:solidFill>
              <a:schemeClr val="tx1"/>
            </a:solidFill>
          </a:endParaRPr>
        </a:p>
      </dgm:t>
    </dgm:pt>
    <dgm:pt modelId="{E071F822-4EE5-4CC1-A2B5-D85D3C13094C}" type="parTrans" cxnId="{B1D23A6D-97CF-4412-B32D-7B8A65D6DB89}">
      <dgm:prSet custT="1"/>
      <dgm:spPr/>
      <dgm:t>
        <a:bodyPr/>
        <a:lstStyle/>
        <a:p>
          <a:pPr algn="ctr"/>
          <a:endParaRPr lang="en-IN" sz="1600" b="0" dirty="0">
            <a:solidFill>
              <a:schemeClr val="tx1"/>
            </a:solidFill>
          </a:endParaRPr>
        </a:p>
      </dgm:t>
    </dgm:pt>
    <dgm:pt modelId="{1053E80A-22EA-4849-8C55-760D26F2AF43}">
      <dgm:prSet phldrT="[Text]" custT="1"/>
      <dgm:spPr>
        <a:solidFill>
          <a:srgbClr val="FFC000"/>
        </a:solidFill>
      </dgm:spPr>
      <dgm:t>
        <a:bodyPr/>
        <a:lstStyle/>
        <a:p>
          <a:pPr algn="ctr"/>
          <a:r>
            <a:rPr lang="en-IN" sz="1600" b="1" dirty="0">
              <a:solidFill>
                <a:schemeClr val="tx1"/>
              </a:solidFill>
            </a:rPr>
            <a:t> </a:t>
          </a:r>
          <a:r>
            <a:rPr lang="en-IN" sz="1600" b="1" dirty="0">
              <a:solidFill>
                <a:schemeClr val="tx1"/>
              </a:solidFill>
              <a:latin typeface="Cambria" pitchFamily="18" charset="0"/>
            </a:rPr>
            <a:t>CPHC </a:t>
          </a:r>
        </a:p>
        <a:p>
          <a:pPr algn="ctr"/>
          <a:r>
            <a:rPr lang="en-IN" sz="1600" b="1" dirty="0">
              <a:solidFill>
                <a:schemeClr val="tx1"/>
              </a:solidFill>
              <a:latin typeface="Cambria" pitchFamily="18" charset="0"/>
            </a:rPr>
            <a:t>through </a:t>
          </a:r>
        </a:p>
        <a:p>
          <a:pPr algn="ctr"/>
          <a:r>
            <a:rPr lang="en-IN" sz="1600" b="1" dirty="0">
              <a:solidFill>
                <a:schemeClr val="tx1"/>
              </a:solidFill>
              <a:latin typeface="Cambria" pitchFamily="18" charset="0"/>
            </a:rPr>
            <a:t>HWC</a:t>
          </a:r>
        </a:p>
      </dgm:t>
    </dgm:pt>
    <dgm:pt modelId="{48E03F06-82E5-44DC-81C8-02B1CD922C66}" type="sibTrans" cxnId="{2668A39D-BF59-43CD-9AF8-DA9CA3891D03}">
      <dgm:prSet/>
      <dgm:spPr/>
      <dgm:t>
        <a:bodyPr/>
        <a:lstStyle/>
        <a:p>
          <a:pPr algn="ctr"/>
          <a:endParaRPr lang="en-IN" sz="1600" b="0">
            <a:solidFill>
              <a:schemeClr val="tx1"/>
            </a:solidFill>
          </a:endParaRPr>
        </a:p>
      </dgm:t>
    </dgm:pt>
    <dgm:pt modelId="{5F27280B-45BF-4BA1-8676-B9E3D4718ECA}" type="parTrans" cxnId="{2668A39D-BF59-43CD-9AF8-DA9CA3891D03}">
      <dgm:prSet/>
      <dgm:spPr/>
      <dgm:t>
        <a:bodyPr/>
        <a:lstStyle/>
        <a:p>
          <a:pPr algn="ctr"/>
          <a:endParaRPr lang="en-IN" sz="1600" b="0">
            <a:solidFill>
              <a:schemeClr val="tx1"/>
            </a:solidFill>
          </a:endParaRPr>
        </a:p>
      </dgm:t>
    </dgm:pt>
    <dgm:pt modelId="{A957A759-F8FB-45B0-B3F7-8BCB4E282B2C}">
      <dgm:prSet phldrT="[Text]" custT="1"/>
      <dgm:spPr>
        <a:solidFill>
          <a:srgbClr val="FF0000"/>
        </a:solidFill>
      </dgm:spPr>
      <dgm:t>
        <a:bodyPr/>
        <a:lstStyle/>
        <a:p>
          <a:pPr algn="ctr"/>
          <a:r>
            <a:rPr lang="en-IN" sz="1600" b="0" dirty="0">
              <a:solidFill>
                <a:schemeClr val="bg1"/>
              </a:solidFill>
              <a:latin typeface="Cambria" pitchFamily="18" charset="0"/>
            </a:rPr>
            <a:t>Medicines &amp; Expanding Diagnostics</a:t>
          </a:r>
        </a:p>
      </dgm:t>
    </dgm:pt>
    <dgm:pt modelId="{914195F0-C9E6-4BD8-B83E-499EB6AB5B54}" type="sibTrans" cxnId="{7B690D9B-2F05-4E61-BBE1-E9D318DBE28C}">
      <dgm:prSet/>
      <dgm:spPr/>
      <dgm:t>
        <a:bodyPr/>
        <a:lstStyle/>
        <a:p>
          <a:pPr algn="ctr"/>
          <a:endParaRPr lang="en-IN" sz="1600" b="0">
            <a:solidFill>
              <a:schemeClr val="tx1"/>
            </a:solidFill>
          </a:endParaRPr>
        </a:p>
      </dgm:t>
    </dgm:pt>
    <dgm:pt modelId="{A52B80C2-64DD-46CC-9F3F-AA37552DF18C}" type="parTrans" cxnId="{7B690D9B-2F05-4E61-BBE1-E9D318DBE28C}">
      <dgm:prSet custT="1"/>
      <dgm:spPr/>
      <dgm:t>
        <a:bodyPr/>
        <a:lstStyle/>
        <a:p>
          <a:pPr algn="ctr"/>
          <a:endParaRPr lang="en-IN" sz="1600" b="0" dirty="0">
            <a:solidFill>
              <a:schemeClr val="tx1"/>
            </a:solidFill>
          </a:endParaRPr>
        </a:p>
      </dgm:t>
    </dgm:pt>
    <dgm:pt modelId="{754EFDE2-2847-4F83-9AB1-13FC7140F41A}">
      <dgm:prSet custT="1"/>
      <dgm:spPr>
        <a:solidFill>
          <a:srgbClr val="00B0F0"/>
        </a:solidFill>
      </dgm:spPr>
      <dgm:t>
        <a:bodyPr/>
        <a:lstStyle/>
        <a:p>
          <a:pPr algn="ctr"/>
          <a:r>
            <a:rPr lang="en-IN" sz="1600" b="0" dirty="0">
              <a:solidFill>
                <a:schemeClr val="tx1"/>
              </a:solidFill>
              <a:latin typeface="Cambria" pitchFamily="18" charset="0"/>
            </a:rPr>
            <a:t>Expanding HR - MLHP &amp; Multiskilling</a:t>
          </a:r>
        </a:p>
      </dgm:t>
    </dgm:pt>
    <dgm:pt modelId="{F090F78E-D1E7-4665-9914-3A6BE113D45B}" type="sibTrans" cxnId="{DD4E3316-B215-4101-9A9F-D9B5C78D996E}">
      <dgm:prSet/>
      <dgm:spPr/>
      <dgm:t>
        <a:bodyPr/>
        <a:lstStyle/>
        <a:p>
          <a:pPr algn="ctr"/>
          <a:endParaRPr lang="en-IN" sz="1600" b="0">
            <a:solidFill>
              <a:schemeClr val="tx1"/>
            </a:solidFill>
          </a:endParaRPr>
        </a:p>
      </dgm:t>
    </dgm:pt>
    <dgm:pt modelId="{A9EA3CB4-DA5F-4900-943D-0F348D699710}" type="parTrans" cxnId="{DD4E3316-B215-4101-9A9F-D9B5C78D996E}">
      <dgm:prSet custT="1"/>
      <dgm:spPr/>
      <dgm:t>
        <a:bodyPr/>
        <a:lstStyle/>
        <a:p>
          <a:pPr algn="ctr"/>
          <a:endParaRPr lang="en-IN" sz="1600" b="0" dirty="0">
            <a:solidFill>
              <a:schemeClr val="tx1"/>
            </a:solidFill>
          </a:endParaRPr>
        </a:p>
      </dgm:t>
    </dgm:pt>
    <dgm:pt modelId="{B22F6A21-5C01-4820-B19C-3791F5C5ECCD}" type="pres">
      <dgm:prSet presAssocID="{3D103E4F-00E7-4B29-93A2-16E0A50583A5}" presName="Name0" presStyleCnt="0">
        <dgm:presLayoutVars>
          <dgm:chMax val="1"/>
          <dgm:dir/>
          <dgm:animLvl val="ctr"/>
          <dgm:resizeHandles val="exact"/>
        </dgm:presLayoutVars>
      </dgm:prSet>
      <dgm:spPr/>
      <dgm:t>
        <a:bodyPr/>
        <a:lstStyle/>
        <a:p>
          <a:endParaRPr lang="en-IN"/>
        </a:p>
      </dgm:t>
    </dgm:pt>
    <dgm:pt modelId="{942C2535-A704-41DA-AB2D-F3D54F822120}" type="pres">
      <dgm:prSet presAssocID="{1053E80A-22EA-4849-8C55-760D26F2AF43}" presName="centerShape" presStyleLbl="node0" presStyleIdx="0" presStyleCnt="1" custScaleX="199974" custScaleY="199974" custLinFactNeighborX="-6960" custLinFactNeighborY="-680"/>
      <dgm:spPr/>
      <dgm:t>
        <a:bodyPr/>
        <a:lstStyle/>
        <a:p>
          <a:endParaRPr lang="en-IN"/>
        </a:p>
      </dgm:t>
    </dgm:pt>
    <dgm:pt modelId="{30E1E3C2-FDF0-4283-9D32-B205BE1D9BC6}" type="pres">
      <dgm:prSet presAssocID="{2B532378-9E80-4C74-99A1-30C06E349095}" presName="parTrans" presStyleLbl="sibTrans2D1" presStyleIdx="0" presStyleCnt="9"/>
      <dgm:spPr/>
      <dgm:t>
        <a:bodyPr/>
        <a:lstStyle/>
        <a:p>
          <a:endParaRPr lang="en-IN"/>
        </a:p>
      </dgm:t>
    </dgm:pt>
    <dgm:pt modelId="{F8EC0344-B45F-4827-8226-D4B61282A235}" type="pres">
      <dgm:prSet presAssocID="{2B532378-9E80-4C74-99A1-30C06E349095}" presName="connectorText" presStyleLbl="sibTrans2D1" presStyleIdx="0" presStyleCnt="9"/>
      <dgm:spPr/>
      <dgm:t>
        <a:bodyPr/>
        <a:lstStyle/>
        <a:p>
          <a:endParaRPr lang="en-IN"/>
        </a:p>
      </dgm:t>
    </dgm:pt>
    <dgm:pt modelId="{AD58A32D-2774-446A-B279-F40D6A8BDBFD}" type="pres">
      <dgm:prSet presAssocID="{28E9216B-FACF-450C-BA67-E3FA5D3B4228}" presName="node" presStyleLbl="node1" presStyleIdx="0" presStyleCnt="9" custScaleX="119999" custScaleY="113080" custRadScaleRad="120096" custRadScaleInc="-584139">
        <dgm:presLayoutVars>
          <dgm:bulletEnabled val="1"/>
        </dgm:presLayoutVars>
      </dgm:prSet>
      <dgm:spPr/>
      <dgm:t>
        <a:bodyPr/>
        <a:lstStyle/>
        <a:p>
          <a:endParaRPr lang="en-IN"/>
        </a:p>
      </dgm:t>
    </dgm:pt>
    <dgm:pt modelId="{6F470D57-678B-461E-8C75-10662AF9C98E}" type="pres">
      <dgm:prSet presAssocID="{5DCD9141-93F1-49BE-B980-7CAE54B13483}" presName="parTrans" presStyleLbl="sibTrans2D1" presStyleIdx="1" presStyleCnt="9" custScaleX="233333"/>
      <dgm:spPr/>
      <dgm:t>
        <a:bodyPr/>
        <a:lstStyle/>
        <a:p>
          <a:endParaRPr lang="en-IN"/>
        </a:p>
      </dgm:t>
    </dgm:pt>
    <dgm:pt modelId="{58818F59-B496-4E82-8EB9-0E9F0377853C}" type="pres">
      <dgm:prSet presAssocID="{5DCD9141-93F1-49BE-B980-7CAE54B13483}" presName="connectorText" presStyleLbl="sibTrans2D1" presStyleIdx="1" presStyleCnt="9"/>
      <dgm:spPr/>
      <dgm:t>
        <a:bodyPr/>
        <a:lstStyle/>
        <a:p>
          <a:endParaRPr lang="en-IN"/>
        </a:p>
      </dgm:t>
    </dgm:pt>
    <dgm:pt modelId="{94C88A5E-5EA3-4B41-BA57-8887901178D3}" type="pres">
      <dgm:prSet presAssocID="{556BE895-7981-4FB2-BFE8-F66A6DA438B9}" presName="node" presStyleLbl="node1" presStyleIdx="1" presStyleCnt="9" custScaleX="120000" custScaleY="120000" custRadScaleRad="89257" custRadScaleInc="-82033">
        <dgm:presLayoutVars>
          <dgm:bulletEnabled val="1"/>
        </dgm:presLayoutVars>
      </dgm:prSet>
      <dgm:spPr/>
      <dgm:t>
        <a:bodyPr/>
        <a:lstStyle/>
        <a:p>
          <a:endParaRPr lang="en-IN"/>
        </a:p>
      </dgm:t>
    </dgm:pt>
    <dgm:pt modelId="{F3ECCB9A-C678-4A5C-8B7E-AE8B67E2626C}" type="pres">
      <dgm:prSet presAssocID="{A9EA3CB4-DA5F-4900-943D-0F348D699710}" presName="parTrans" presStyleLbl="sibTrans2D1" presStyleIdx="2" presStyleCnt="9" custScaleX="230592" custLinFactNeighborX="-16959" custLinFactNeighborY="6517"/>
      <dgm:spPr/>
      <dgm:t>
        <a:bodyPr/>
        <a:lstStyle/>
        <a:p>
          <a:endParaRPr lang="en-IN"/>
        </a:p>
      </dgm:t>
    </dgm:pt>
    <dgm:pt modelId="{2EBB61A2-0A53-41BE-AF27-FA05ACFDBF0E}" type="pres">
      <dgm:prSet presAssocID="{A9EA3CB4-DA5F-4900-943D-0F348D699710}" presName="connectorText" presStyleLbl="sibTrans2D1" presStyleIdx="2" presStyleCnt="9"/>
      <dgm:spPr/>
      <dgm:t>
        <a:bodyPr/>
        <a:lstStyle/>
        <a:p>
          <a:endParaRPr lang="en-IN"/>
        </a:p>
      </dgm:t>
    </dgm:pt>
    <dgm:pt modelId="{0D970EC3-94C4-49EE-801A-34745E7311C1}" type="pres">
      <dgm:prSet presAssocID="{754EFDE2-2847-4F83-9AB1-13FC7140F41A}" presName="node" presStyleLbl="node1" presStyleIdx="2" presStyleCnt="9" custScaleX="120000" custScaleY="120000" custRadScaleRad="81261" custRadScaleInc="-30324">
        <dgm:presLayoutVars>
          <dgm:bulletEnabled val="1"/>
        </dgm:presLayoutVars>
      </dgm:prSet>
      <dgm:spPr/>
      <dgm:t>
        <a:bodyPr/>
        <a:lstStyle/>
        <a:p>
          <a:endParaRPr lang="en-IN"/>
        </a:p>
      </dgm:t>
    </dgm:pt>
    <dgm:pt modelId="{1FAF7EFA-11A0-49D7-AD4D-DEEE928362E1}" type="pres">
      <dgm:prSet presAssocID="{A52B80C2-64DD-46CC-9F3F-AA37552DF18C}" presName="parTrans" presStyleLbl="sibTrans2D1" presStyleIdx="3" presStyleCnt="9" custScaleX="273926"/>
      <dgm:spPr/>
      <dgm:t>
        <a:bodyPr/>
        <a:lstStyle/>
        <a:p>
          <a:endParaRPr lang="en-IN"/>
        </a:p>
      </dgm:t>
    </dgm:pt>
    <dgm:pt modelId="{D0E24697-00D0-4FE1-AB2A-C4FA9814DF2C}" type="pres">
      <dgm:prSet presAssocID="{A52B80C2-64DD-46CC-9F3F-AA37552DF18C}" presName="connectorText" presStyleLbl="sibTrans2D1" presStyleIdx="3" presStyleCnt="9"/>
      <dgm:spPr/>
      <dgm:t>
        <a:bodyPr/>
        <a:lstStyle/>
        <a:p>
          <a:endParaRPr lang="en-IN"/>
        </a:p>
      </dgm:t>
    </dgm:pt>
    <dgm:pt modelId="{5817FB05-5BDB-4890-9908-48A30EACD8E1}" type="pres">
      <dgm:prSet presAssocID="{A957A759-F8FB-45B0-B3F7-8BCB4E282B2C}" presName="node" presStyleLbl="node1" presStyleIdx="3" presStyleCnt="9" custScaleX="120000" custScaleY="120000" custRadScaleRad="83356" custRadScaleInc="10306">
        <dgm:presLayoutVars>
          <dgm:bulletEnabled val="1"/>
        </dgm:presLayoutVars>
      </dgm:prSet>
      <dgm:spPr/>
      <dgm:t>
        <a:bodyPr/>
        <a:lstStyle/>
        <a:p>
          <a:endParaRPr lang="en-IN"/>
        </a:p>
      </dgm:t>
    </dgm:pt>
    <dgm:pt modelId="{9CB18069-480A-42C3-9C70-26301B0895C9}" type="pres">
      <dgm:prSet presAssocID="{B1A00D9E-1AE7-49EE-B91D-01C537686338}" presName="parTrans" presStyleLbl="sibTrans2D1" presStyleIdx="4" presStyleCnt="9" custAng="0" custScaleX="282472"/>
      <dgm:spPr/>
      <dgm:t>
        <a:bodyPr/>
        <a:lstStyle/>
        <a:p>
          <a:endParaRPr lang="en-IN"/>
        </a:p>
      </dgm:t>
    </dgm:pt>
    <dgm:pt modelId="{7973226B-DCF9-4AA3-8E4B-8FC67335784F}" type="pres">
      <dgm:prSet presAssocID="{B1A00D9E-1AE7-49EE-B91D-01C537686338}" presName="connectorText" presStyleLbl="sibTrans2D1" presStyleIdx="4" presStyleCnt="9"/>
      <dgm:spPr/>
      <dgm:t>
        <a:bodyPr/>
        <a:lstStyle/>
        <a:p>
          <a:endParaRPr lang="en-IN"/>
        </a:p>
      </dgm:t>
    </dgm:pt>
    <dgm:pt modelId="{D29A36E5-AD7C-4E5C-B829-18D7483D745E}" type="pres">
      <dgm:prSet presAssocID="{4F00B64F-10D1-4C86-9F12-B24E4D751B84}" presName="node" presStyleLbl="node1" presStyleIdx="4" presStyleCnt="9" custScaleX="123799" custScaleY="115691" custRadScaleRad="110653" custRadScaleInc="560539">
        <dgm:presLayoutVars>
          <dgm:bulletEnabled val="1"/>
        </dgm:presLayoutVars>
      </dgm:prSet>
      <dgm:spPr/>
      <dgm:t>
        <a:bodyPr/>
        <a:lstStyle/>
        <a:p>
          <a:endParaRPr lang="en-IN"/>
        </a:p>
      </dgm:t>
    </dgm:pt>
    <dgm:pt modelId="{ADE54D76-0D78-4AEB-B10E-1FD33DA8A63D}" type="pres">
      <dgm:prSet presAssocID="{7E94823E-251A-4EC5-B9EB-1CCB1663C2E3}" presName="parTrans" presStyleLbl="sibTrans2D1" presStyleIdx="5" presStyleCnt="9" custScaleX="363140"/>
      <dgm:spPr/>
      <dgm:t>
        <a:bodyPr/>
        <a:lstStyle/>
        <a:p>
          <a:endParaRPr lang="en-IN"/>
        </a:p>
      </dgm:t>
    </dgm:pt>
    <dgm:pt modelId="{8859F7D4-01D5-460D-B5B3-8AFA51129756}" type="pres">
      <dgm:prSet presAssocID="{7E94823E-251A-4EC5-B9EB-1CCB1663C2E3}" presName="connectorText" presStyleLbl="sibTrans2D1" presStyleIdx="5" presStyleCnt="9"/>
      <dgm:spPr/>
      <dgm:t>
        <a:bodyPr/>
        <a:lstStyle/>
        <a:p>
          <a:endParaRPr lang="en-IN"/>
        </a:p>
      </dgm:t>
    </dgm:pt>
    <dgm:pt modelId="{05E1820B-1E2D-4AA8-8256-4CD92364D74A}" type="pres">
      <dgm:prSet presAssocID="{8E28926B-BEEF-4046-A90F-4414382A2A16}" presName="node" presStyleLbl="node1" presStyleIdx="5" presStyleCnt="9" custScaleX="134946" custScaleY="116195" custRadScaleRad="85243" custRadScaleInc="-137760">
        <dgm:presLayoutVars>
          <dgm:bulletEnabled val="1"/>
        </dgm:presLayoutVars>
      </dgm:prSet>
      <dgm:spPr/>
      <dgm:t>
        <a:bodyPr/>
        <a:lstStyle/>
        <a:p>
          <a:endParaRPr lang="en-IN"/>
        </a:p>
      </dgm:t>
    </dgm:pt>
    <dgm:pt modelId="{D71FF09E-9EC6-4AA0-B4DE-CF29CDD5EB1A}" type="pres">
      <dgm:prSet presAssocID="{14A21847-3A51-40C6-88AB-1E1318F2B652}" presName="parTrans" presStyleLbl="sibTrans2D1" presStyleIdx="6" presStyleCnt="9" custScaleX="186875"/>
      <dgm:spPr/>
      <dgm:t>
        <a:bodyPr/>
        <a:lstStyle/>
        <a:p>
          <a:endParaRPr lang="en-IN"/>
        </a:p>
      </dgm:t>
    </dgm:pt>
    <dgm:pt modelId="{6A582861-3281-480E-A455-DF2CD93D9EA3}" type="pres">
      <dgm:prSet presAssocID="{14A21847-3A51-40C6-88AB-1E1318F2B652}" presName="connectorText" presStyleLbl="sibTrans2D1" presStyleIdx="6" presStyleCnt="9"/>
      <dgm:spPr/>
      <dgm:t>
        <a:bodyPr/>
        <a:lstStyle/>
        <a:p>
          <a:endParaRPr lang="en-IN"/>
        </a:p>
      </dgm:t>
    </dgm:pt>
    <dgm:pt modelId="{E24EAD39-0C41-4064-8DCB-DAB97B04675C}" type="pres">
      <dgm:prSet presAssocID="{391F5CD4-776B-4E2F-9166-6A87FC244ABA}" presName="node" presStyleLbl="node1" presStyleIdx="6" presStyleCnt="9" custScaleX="120000" custScaleY="120000" custRadScaleRad="117651" custRadScaleInc="334070">
        <dgm:presLayoutVars>
          <dgm:bulletEnabled val="1"/>
        </dgm:presLayoutVars>
      </dgm:prSet>
      <dgm:spPr/>
      <dgm:t>
        <a:bodyPr/>
        <a:lstStyle/>
        <a:p>
          <a:endParaRPr lang="en-IN"/>
        </a:p>
      </dgm:t>
    </dgm:pt>
    <dgm:pt modelId="{A072287C-D5C3-4C16-8FA9-D5E900DDB669}" type="pres">
      <dgm:prSet presAssocID="{E071F822-4EE5-4CC1-A2B5-D85D3C13094C}" presName="parTrans" presStyleLbl="sibTrans2D1" presStyleIdx="7" presStyleCnt="9" custScaleX="127238"/>
      <dgm:spPr/>
      <dgm:t>
        <a:bodyPr/>
        <a:lstStyle/>
        <a:p>
          <a:endParaRPr lang="en-IN"/>
        </a:p>
      </dgm:t>
    </dgm:pt>
    <dgm:pt modelId="{14EC83D5-D3E4-46C6-A25A-F7002C31C081}" type="pres">
      <dgm:prSet presAssocID="{E071F822-4EE5-4CC1-A2B5-D85D3C13094C}" presName="connectorText" presStyleLbl="sibTrans2D1" presStyleIdx="7" presStyleCnt="9"/>
      <dgm:spPr/>
      <dgm:t>
        <a:bodyPr/>
        <a:lstStyle/>
        <a:p>
          <a:endParaRPr lang="en-IN"/>
        </a:p>
      </dgm:t>
    </dgm:pt>
    <dgm:pt modelId="{2A331207-68EA-438D-B3DC-B8185C1F322E}" type="pres">
      <dgm:prSet presAssocID="{B4E64415-7841-4EE2-8D60-ECB3DC48BEC1}" presName="node" presStyleLbl="node1" presStyleIdx="7" presStyleCnt="9" custScaleX="113064" custScaleY="119274" custRadScaleRad="105270" custRadScaleInc="-339482">
        <dgm:presLayoutVars>
          <dgm:bulletEnabled val="1"/>
        </dgm:presLayoutVars>
      </dgm:prSet>
      <dgm:spPr/>
      <dgm:t>
        <a:bodyPr/>
        <a:lstStyle/>
        <a:p>
          <a:endParaRPr lang="en-IN"/>
        </a:p>
      </dgm:t>
    </dgm:pt>
    <dgm:pt modelId="{A74B6ABF-D473-C044-AD66-6E84834B199A}" type="pres">
      <dgm:prSet presAssocID="{3D02C3B8-FBC5-EA41-AC64-F52A9C8C1E5A}" presName="parTrans" presStyleLbl="sibTrans2D1" presStyleIdx="8" presStyleCnt="9" custScaleX="176288"/>
      <dgm:spPr/>
      <dgm:t>
        <a:bodyPr/>
        <a:lstStyle/>
        <a:p>
          <a:endParaRPr lang="en-IN"/>
        </a:p>
      </dgm:t>
    </dgm:pt>
    <dgm:pt modelId="{533D84AC-5B87-AB4A-A945-0192CCAA2FBD}" type="pres">
      <dgm:prSet presAssocID="{3D02C3B8-FBC5-EA41-AC64-F52A9C8C1E5A}" presName="connectorText" presStyleLbl="sibTrans2D1" presStyleIdx="8" presStyleCnt="9"/>
      <dgm:spPr/>
      <dgm:t>
        <a:bodyPr/>
        <a:lstStyle/>
        <a:p>
          <a:endParaRPr lang="en-IN"/>
        </a:p>
      </dgm:t>
    </dgm:pt>
    <dgm:pt modelId="{8EF315A6-9337-A844-BF54-61F16872E833}" type="pres">
      <dgm:prSet presAssocID="{34F2B9BD-E8BC-484D-8591-781995FF5068}" presName="node" presStyleLbl="node1" presStyleIdx="8" presStyleCnt="9" custScaleX="123202" custScaleY="116617" custRadScaleRad="97162" custRadScaleInc="104803">
        <dgm:presLayoutVars>
          <dgm:bulletEnabled val="1"/>
        </dgm:presLayoutVars>
      </dgm:prSet>
      <dgm:spPr/>
      <dgm:t>
        <a:bodyPr/>
        <a:lstStyle/>
        <a:p>
          <a:endParaRPr lang="en-IN"/>
        </a:p>
      </dgm:t>
    </dgm:pt>
  </dgm:ptLst>
  <dgm:cxnLst>
    <dgm:cxn modelId="{A6AEDFD3-2DA9-47DA-B848-E91D30A58CF5}" srcId="{1053E80A-22EA-4849-8C55-760D26F2AF43}" destId="{556BE895-7981-4FB2-BFE8-F66A6DA438B9}" srcOrd="1" destOrd="0" parTransId="{5DCD9141-93F1-49BE-B980-7CAE54B13483}" sibTransId="{D8A8AAC7-BFB6-494A-A125-C5CF8592155F}"/>
    <dgm:cxn modelId="{D709819C-661D-49F6-893B-D2EFD15717B9}" type="presOf" srcId="{4F00B64F-10D1-4C86-9F12-B24E4D751B84}" destId="{D29A36E5-AD7C-4E5C-B829-18D7483D745E}" srcOrd="0" destOrd="0" presId="urn:microsoft.com/office/officeart/2005/8/layout/radial5"/>
    <dgm:cxn modelId="{A99C4FA9-C66A-40D8-8C85-8C670D4AFD6E}" type="presOf" srcId="{E071F822-4EE5-4CC1-A2B5-D85D3C13094C}" destId="{A072287C-D5C3-4C16-8FA9-D5E900DDB669}" srcOrd="0" destOrd="0" presId="urn:microsoft.com/office/officeart/2005/8/layout/radial5"/>
    <dgm:cxn modelId="{7B690D9B-2F05-4E61-BBE1-E9D318DBE28C}" srcId="{1053E80A-22EA-4849-8C55-760D26F2AF43}" destId="{A957A759-F8FB-45B0-B3F7-8BCB4E282B2C}" srcOrd="3" destOrd="0" parTransId="{A52B80C2-64DD-46CC-9F3F-AA37552DF18C}" sibTransId="{914195F0-C9E6-4BD8-B83E-499EB6AB5B54}"/>
    <dgm:cxn modelId="{207650BC-098B-4F0F-8CEB-39C023A8A935}" type="presOf" srcId="{754EFDE2-2847-4F83-9AB1-13FC7140F41A}" destId="{0D970EC3-94C4-49EE-801A-34745E7311C1}" srcOrd="0" destOrd="0" presId="urn:microsoft.com/office/officeart/2005/8/layout/radial5"/>
    <dgm:cxn modelId="{2A0F6C56-8D5A-4200-B0B3-2F8B678CA560}" type="presOf" srcId="{28E9216B-FACF-450C-BA67-E3FA5D3B4228}" destId="{AD58A32D-2774-446A-B279-F40D6A8BDBFD}" srcOrd="0" destOrd="0" presId="urn:microsoft.com/office/officeart/2005/8/layout/radial5"/>
    <dgm:cxn modelId="{261ABFAA-9851-4692-A8B6-DF1D21AF8AB4}" srcId="{1053E80A-22EA-4849-8C55-760D26F2AF43}" destId="{28E9216B-FACF-450C-BA67-E3FA5D3B4228}" srcOrd="0" destOrd="0" parTransId="{2B532378-9E80-4C74-99A1-30C06E349095}" sibTransId="{F24801E0-0F3C-4E10-A4CF-E7B09433F535}"/>
    <dgm:cxn modelId="{F5623905-6EA8-44FF-992A-937C0D54BD55}" type="presOf" srcId="{8E28926B-BEEF-4046-A90F-4414382A2A16}" destId="{05E1820B-1E2D-4AA8-8256-4CD92364D74A}" srcOrd="0" destOrd="0" presId="urn:microsoft.com/office/officeart/2005/8/layout/radial5"/>
    <dgm:cxn modelId="{EDC58FD4-9F20-43E3-9509-DA6E92E03ABE}" srcId="{1053E80A-22EA-4849-8C55-760D26F2AF43}" destId="{391F5CD4-776B-4E2F-9166-6A87FC244ABA}" srcOrd="6" destOrd="0" parTransId="{14A21847-3A51-40C6-88AB-1E1318F2B652}" sibTransId="{7A396311-2ACA-44CC-B343-33E05D656CF0}"/>
    <dgm:cxn modelId="{8E02C94F-412B-46F9-A5E5-0781B19F3BF2}" type="presOf" srcId="{A52B80C2-64DD-46CC-9F3F-AA37552DF18C}" destId="{1FAF7EFA-11A0-49D7-AD4D-DEEE928362E1}" srcOrd="0" destOrd="0" presId="urn:microsoft.com/office/officeart/2005/8/layout/radial5"/>
    <dgm:cxn modelId="{29763493-3C23-480E-B3EE-87241384C071}" type="presOf" srcId="{A957A759-F8FB-45B0-B3F7-8BCB4E282B2C}" destId="{5817FB05-5BDB-4890-9908-48A30EACD8E1}" srcOrd="0" destOrd="0" presId="urn:microsoft.com/office/officeart/2005/8/layout/radial5"/>
    <dgm:cxn modelId="{E1383BA7-1748-448E-A6BA-BEAA5F2F46BE}" type="presOf" srcId="{14A21847-3A51-40C6-88AB-1E1318F2B652}" destId="{D71FF09E-9EC6-4AA0-B4DE-CF29CDD5EB1A}" srcOrd="0" destOrd="0" presId="urn:microsoft.com/office/officeart/2005/8/layout/radial5"/>
    <dgm:cxn modelId="{2EF9DE18-C942-4F77-8016-03E366601598}" type="presOf" srcId="{5DCD9141-93F1-49BE-B980-7CAE54B13483}" destId="{6F470D57-678B-461E-8C75-10662AF9C98E}" srcOrd="0" destOrd="0" presId="urn:microsoft.com/office/officeart/2005/8/layout/radial5"/>
    <dgm:cxn modelId="{049CFFE5-2054-4A50-99CE-551994662A8A}" type="presOf" srcId="{A9EA3CB4-DA5F-4900-943D-0F348D699710}" destId="{2EBB61A2-0A53-41BE-AF27-FA05ACFDBF0E}" srcOrd="1" destOrd="0" presId="urn:microsoft.com/office/officeart/2005/8/layout/radial5"/>
    <dgm:cxn modelId="{466F3052-94BB-4AD7-9954-0FD210250494}" type="presOf" srcId="{B4E64415-7841-4EE2-8D60-ECB3DC48BEC1}" destId="{2A331207-68EA-438D-B3DC-B8185C1F322E}" srcOrd="0" destOrd="0" presId="urn:microsoft.com/office/officeart/2005/8/layout/radial5"/>
    <dgm:cxn modelId="{8D8BFFE6-F239-43D3-8A69-72FD8822BC70}" type="presOf" srcId="{B1A00D9E-1AE7-49EE-B91D-01C537686338}" destId="{9CB18069-480A-42C3-9C70-26301B0895C9}" srcOrd="0" destOrd="0" presId="urn:microsoft.com/office/officeart/2005/8/layout/radial5"/>
    <dgm:cxn modelId="{96AB22C6-D623-46DA-9CBE-A68141A8B99C}" type="presOf" srcId="{2B532378-9E80-4C74-99A1-30C06E349095}" destId="{F8EC0344-B45F-4827-8226-D4B61282A235}" srcOrd="1" destOrd="0" presId="urn:microsoft.com/office/officeart/2005/8/layout/radial5"/>
    <dgm:cxn modelId="{8C0E6DA8-3719-482D-B937-68D8F9A93970}" type="presOf" srcId="{1053E80A-22EA-4849-8C55-760D26F2AF43}" destId="{942C2535-A704-41DA-AB2D-F3D54F822120}" srcOrd="0" destOrd="0" presId="urn:microsoft.com/office/officeart/2005/8/layout/radial5"/>
    <dgm:cxn modelId="{6D28A0CD-5B53-45C7-8CD1-DE505C60B6B3}" type="presOf" srcId="{A9EA3CB4-DA5F-4900-943D-0F348D699710}" destId="{F3ECCB9A-C678-4A5C-8B7E-AE8B67E2626C}" srcOrd="0" destOrd="0" presId="urn:microsoft.com/office/officeart/2005/8/layout/radial5"/>
    <dgm:cxn modelId="{FAFD048E-D336-40F7-8DFE-DE24FE355AA8}" type="presOf" srcId="{2B532378-9E80-4C74-99A1-30C06E349095}" destId="{30E1E3C2-FDF0-4283-9D32-B205BE1D9BC6}" srcOrd="0" destOrd="0" presId="urn:microsoft.com/office/officeart/2005/8/layout/radial5"/>
    <dgm:cxn modelId="{B1D23A6D-97CF-4412-B32D-7B8A65D6DB89}" srcId="{1053E80A-22EA-4849-8C55-760D26F2AF43}" destId="{B4E64415-7841-4EE2-8D60-ECB3DC48BEC1}" srcOrd="7" destOrd="0" parTransId="{E071F822-4EE5-4CC1-A2B5-D85D3C13094C}" sibTransId="{23296076-89ED-4D86-85C0-1DF2773F63AE}"/>
    <dgm:cxn modelId="{0D552445-8953-4717-AA51-387CD28E01D1}" type="presOf" srcId="{E071F822-4EE5-4CC1-A2B5-D85D3C13094C}" destId="{14EC83D5-D3E4-46C6-A25A-F7002C31C081}" srcOrd="1" destOrd="0" presId="urn:microsoft.com/office/officeart/2005/8/layout/radial5"/>
    <dgm:cxn modelId="{FB0B50D0-0D24-49BC-A2D1-4A8BD34E49C9}" type="presOf" srcId="{34F2B9BD-E8BC-484D-8591-781995FF5068}" destId="{8EF315A6-9337-A844-BF54-61F16872E833}" srcOrd="0" destOrd="0" presId="urn:microsoft.com/office/officeart/2005/8/layout/radial5"/>
    <dgm:cxn modelId="{31CCF4C3-12F6-475D-8E1E-3A2C1DFFC179}" type="presOf" srcId="{7E94823E-251A-4EC5-B9EB-1CCB1663C2E3}" destId="{ADE54D76-0D78-4AEB-B10E-1FD33DA8A63D}" srcOrd="0" destOrd="0" presId="urn:microsoft.com/office/officeart/2005/8/layout/radial5"/>
    <dgm:cxn modelId="{DD6BEFBE-4AB3-49A2-9C67-D363C4FB7A75}" type="presOf" srcId="{3D103E4F-00E7-4B29-93A2-16E0A50583A5}" destId="{B22F6A21-5C01-4820-B19C-3791F5C5ECCD}" srcOrd="0" destOrd="0" presId="urn:microsoft.com/office/officeart/2005/8/layout/radial5"/>
    <dgm:cxn modelId="{2668A39D-BF59-43CD-9AF8-DA9CA3891D03}" srcId="{3D103E4F-00E7-4B29-93A2-16E0A50583A5}" destId="{1053E80A-22EA-4849-8C55-760D26F2AF43}" srcOrd="0" destOrd="0" parTransId="{5F27280B-45BF-4BA1-8676-B9E3D4718ECA}" sibTransId="{48E03F06-82E5-44DC-81C8-02B1CD922C66}"/>
    <dgm:cxn modelId="{DE5F1DE9-5691-41D4-8AE7-BC3367E13B22}" type="presOf" srcId="{B1A00D9E-1AE7-49EE-B91D-01C537686338}" destId="{7973226B-DCF9-4AA3-8E4B-8FC67335784F}" srcOrd="1" destOrd="0" presId="urn:microsoft.com/office/officeart/2005/8/layout/radial5"/>
    <dgm:cxn modelId="{B7639148-D93F-41F7-8BD6-38775DCE3853}" srcId="{1053E80A-22EA-4849-8C55-760D26F2AF43}" destId="{4F00B64F-10D1-4C86-9F12-B24E4D751B84}" srcOrd="4" destOrd="0" parTransId="{B1A00D9E-1AE7-49EE-B91D-01C537686338}" sibTransId="{25A0EF6B-95EA-4F6D-A97B-ECBB8CD84FDE}"/>
    <dgm:cxn modelId="{7EE4F8CB-28FB-44CA-B333-A262903E0E2E}" type="presOf" srcId="{5DCD9141-93F1-49BE-B980-7CAE54B13483}" destId="{58818F59-B496-4E82-8EB9-0E9F0377853C}" srcOrd="1" destOrd="0" presId="urn:microsoft.com/office/officeart/2005/8/layout/radial5"/>
    <dgm:cxn modelId="{084F3A13-FCA8-4999-B435-241FEDB275DF}" type="presOf" srcId="{3D02C3B8-FBC5-EA41-AC64-F52A9C8C1E5A}" destId="{A74B6ABF-D473-C044-AD66-6E84834B199A}" srcOrd="0" destOrd="0" presId="urn:microsoft.com/office/officeart/2005/8/layout/radial5"/>
    <dgm:cxn modelId="{D31BA242-C16D-4707-B31E-5DB6D60608C0}" srcId="{1053E80A-22EA-4849-8C55-760D26F2AF43}" destId="{8E28926B-BEEF-4046-A90F-4414382A2A16}" srcOrd="5" destOrd="0" parTransId="{7E94823E-251A-4EC5-B9EB-1CCB1663C2E3}" sibTransId="{EBB941B6-3429-46C7-96E1-DB675B9D4CEC}"/>
    <dgm:cxn modelId="{DD4E3316-B215-4101-9A9F-D9B5C78D996E}" srcId="{1053E80A-22EA-4849-8C55-760D26F2AF43}" destId="{754EFDE2-2847-4F83-9AB1-13FC7140F41A}" srcOrd="2" destOrd="0" parTransId="{A9EA3CB4-DA5F-4900-943D-0F348D699710}" sibTransId="{F090F78E-D1E7-4665-9914-3A6BE113D45B}"/>
    <dgm:cxn modelId="{E132E421-0F11-4446-AC7F-CEA2F6254277}" srcId="{1053E80A-22EA-4849-8C55-760D26F2AF43}" destId="{34F2B9BD-E8BC-484D-8591-781995FF5068}" srcOrd="8" destOrd="0" parTransId="{3D02C3B8-FBC5-EA41-AC64-F52A9C8C1E5A}" sibTransId="{112B7F66-CBD9-A14E-9761-0125D4963EED}"/>
    <dgm:cxn modelId="{202F6664-4E0C-4D6F-9286-FE7EFDECB3A4}" type="presOf" srcId="{3D02C3B8-FBC5-EA41-AC64-F52A9C8C1E5A}" destId="{533D84AC-5B87-AB4A-A945-0192CCAA2FBD}" srcOrd="1" destOrd="0" presId="urn:microsoft.com/office/officeart/2005/8/layout/radial5"/>
    <dgm:cxn modelId="{8D0D1F53-6CAE-4DEA-B85C-AF80D8C2E02A}" type="presOf" srcId="{A52B80C2-64DD-46CC-9F3F-AA37552DF18C}" destId="{D0E24697-00D0-4FE1-AB2A-C4FA9814DF2C}" srcOrd="1" destOrd="0" presId="urn:microsoft.com/office/officeart/2005/8/layout/radial5"/>
    <dgm:cxn modelId="{AB845D37-1D11-44CC-9B24-34D62A66FFD0}" type="presOf" srcId="{14A21847-3A51-40C6-88AB-1E1318F2B652}" destId="{6A582861-3281-480E-A455-DF2CD93D9EA3}" srcOrd="1" destOrd="0" presId="urn:microsoft.com/office/officeart/2005/8/layout/radial5"/>
    <dgm:cxn modelId="{4D54ED8A-DD06-4012-ACC7-96E72E5A7040}" type="presOf" srcId="{7E94823E-251A-4EC5-B9EB-1CCB1663C2E3}" destId="{8859F7D4-01D5-460D-B5B3-8AFA51129756}" srcOrd="1" destOrd="0" presId="urn:microsoft.com/office/officeart/2005/8/layout/radial5"/>
    <dgm:cxn modelId="{CD8BC714-AF51-4021-BD3F-3711061F8D82}" type="presOf" srcId="{391F5CD4-776B-4E2F-9166-6A87FC244ABA}" destId="{E24EAD39-0C41-4064-8DCB-DAB97B04675C}" srcOrd="0" destOrd="0" presId="urn:microsoft.com/office/officeart/2005/8/layout/radial5"/>
    <dgm:cxn modelId="{C6EFFFCD-1151-4C37-BA8C-F4A55FA84A2F}" type="presOf" srcId="{556BE895-7981-4FB2-BFE8-F66A6DA438B9}" destId="{94C88A5E-5EA3-4B41-BA57-8887901178D3}" srcOrd="0" destOrd="0" presId="urn:microsoft.com/office/officeart/2005/8/layout/radial5"/>
    <dgm:cxn modelId="{97B5E213-6396-42B4-89D3-14FD18F10A12}" type="presParOf" srcId="{B22F6A21-5C01-4820-B19C-3791F5C5ECCD}" destId="{942C2535-A704-41DA-AB2D-F3D54F822120}" srcOrd="0" destOrd="0" presId="urn:microsoft.com/office/officeart/2005/8/layout/radial5"/>
    <dgm:cxn modelId="{76FFD2A5-5E0F-4ACA-A6BC-28F9D53C4E3B}" type="presParOf" srcId="{B22F6A21-5C01-4820-B19C-3791F5C5ECCD}" destId="{30E1E3C2-FDF0-4283-9D32-B205BE1D9BC6}" srcOrd="1" destOrd="0" presId="urn:microsoft.com/office/officeart/2005/8/layout/radial5"/>
    <dgm:cxn modelId="{6514F7B4-244F-4F00-986E-3E62521C79CB}" type="presParOf" srcId="{30E1E3C2-FDF0-4283-9D32-B205BE1D9BC6}" destId="{F8EC0344-B45F-4827-8226-D4B61282A235}" srcOrd="0" destOrd="0" presId="urn:microsoft.com/office/officeart/2005/8/layout/radial5"/>
    <dgm:cxn modelId="{95C6A64E-45C0-4A80-936B-F95F5E4786E0}" type="presParOf" srcId="{B22F6A21-5C01-4820-B19C-3791F5C5ECCD}" destId="{AD58A32D-2774-446A-B279-F40D6A8BDBFD}" srcOrd="2" destOrd="0" presId="urn:microsoft.com/office/officeart/2005/8/layout/radial5"/>
    <dgm:cxn modelId="{5840747F-1F2D-4DAD-BEB0-FCB1B49E8755}" type="presParOf" srcId="{B22F6A21-5C01-4820-B19C-3791F5C5ECCD}" destId="{6F470D57-678B-461E-8C75-10662AF9C98E}" srcOrd="3" destOrd="0" presId="urn:microsoft.com/office/officeart/2005/8/layout/radial5"/>
    <dgm:cxn modelId="{09CF06D2-A33B-4408-818B-CE8CB164E4C1}" type="presParOf" srcId="{6F470D57-678B-461E-8C75-10662AF9C98E}" destId="{58818F59-B496-4E82-8EB9-0E9F0377853C}" srcOrd="0" destOrd="0" presId="urn:microsoft.com/office/officeart/2005/8/layout/radial5"/>
    <dgm:cxn modelId="{63F24384-A523-4FE7-8A4C-56DA4461CF7F}" type="presParOf" srcId="{B22F6A21-5C01-4820-B19C-3791F5C5ECCD}" destId="{94C88A5E-5EA3-4B41-BA57-8887901178D3}" srcOrd="4" destOrd="0" presId="urn:microsoft.com/office/officeart/2005/8/layout/radial5"/>
    <dgm:cxn modelId="{F4020009-E644-4CA4-9F90-6BFC59860776}" type="presParOf" srcId="{B22F6A21-5C01-4820-B19C-3791F5C5ECCD}" destId="{F3ECCB9A-C678-4A5C-8B7E-AE8B67E2626C}" srcOrd="5" destOrd="0" presId="urn:microsoft.com/office/officeart/2005/8/layout/radial5"/>
    <dgm:cxn modelId="{CF7A1CEE-CBE5-4E3B-BB21-33CE07E4BA89}" type="presParOf" srcId="{F3ECCB9A-C678-4A5C-8B7E-AE8B67E2626C}" destId="{2EBB61A2-0A53-41BE-AF27-FA05ACFDBF0E}" srcOrd="0" destOrd="0" presId="urn:microsoft.com/office/officeart/2005/8/layout/radial5"/>
    <dgm:cxn modelId="{A9FF78EA-054D-4914-A1AC-8B9CD14D3B4E}" type="presParOf" srcId="{B22F6A21-5C01-4820-B19C-3791F5C5ECCD}" destId="{0D970EC3-94C4-49EE-801A-34745E7311C1}" srcOrd="6" destOrd="0" presId="urn:microsoft.com/office/officeart/2005/8/layout/radial5"/>
    <dgm:cxn modelId="{27C64E3C-8219-4B8B-B6AA-B3BE0E2BCBE6}" type="presParOf" srcId="{B22F6A21-5C01-4820-B19C-3791F5C5ECCD}" destId="{1FAF7EFA-11A0-49D7-AD4D-DEEE928362E1}" srcOrd="7" destOrd="0" presId="urn:microsoft.com/office/officeart/2005/8/layout/radial5"/>
    <dgm:cxn modelId="{04C8E08E-852F-42BF-A048-2C54E3DA11E4}" type="presParOf" srcId="{1FAF7EFA-11A0-49D7-AD4D-DEEE928362E1}" destId="{D0E24697-00D0-4FE1-AB2A-C4FA9814DF2C}" srcOrd="0" destOrd="0" presId="urn:microsoft.com/office/officeart/2005/8/layout/radial5"/>
    <dgm:cxn modelId="{AFE41DBB-39A4-428F-9CF3-1EDBECC16C6A}" type="presParOf" srcId="{B22F6A21-5C01-4820-B19C-3791F5C5ECCD}" destId="{5817FB05-5BDB-4890-9908-48A30EACD8E1}" srcOrd="8" destOrd="0" presId="urn:microsoft.com/office/officeart/2005/8/layout/radial5"/>
    <dgm:cxn modelId="{337BED61-DFB4-4564-B961-E4903CEC57A1}" type="presParOf" srcId="{B22F6A21-5C01-4820-B19C-3791F5C5ECCD}" destId="{9CB18069-480A-42C3-9C70-26301B0895C9}" srcOrd="9" destOrd="0" presId="urn:microsoft.com/office/officeart/2005/8/layout/radial5"/>
    <dgm:cxn modelId="{68865F04-A089-41F4-B2CA-23FB78D4C18A}" type="presParOf" srcId="{9CB18069-480A-42C3-9C70-26301B0895C9}" destId="{7973226B-DCF9-4AA3-8E4B-8FC67335784F}" srcOrd="0" destOrd="0" presId="urn:microsoft.com/office/officeart/2005/8/layout/radial5"/>
    <dgm:cxn modelId="{7ADB32A0-8014-44B1-B488-4DE5AEEF1774}" type="presParOf" srcId="{B22F6A21-5C01-4820-B19C-3791F5C5ECCD}" destId="{D29A36E5-AD7C-4E5C-B829-18D7483D745E}" srcOrd="10" destOrd="0" presId="urn:microsoft.com/office/officeart/2005/8/layout/radial5"/>
    <dgm:cxn modelId="{97268DF6-67D4-4B40-8128-4C6855EA2781}" type="presParOf" srcId="{B22F6A21-5C01-4820-B19C-3791F5C5ECCD}" destId="{ADE54D76-0D78-4AEB-B10E-1FD33DA8A63D}" srcOrd="11" destOrd="0" presId="urn:microsoft.com/office/officeart/2005/8/layout/radial5"/>
    <dgm:cxn modelId="{FE6E4B86-8A23-481D-B0F7-3829E1F58583}" type="presParOf" srcId="{ADE54D76-0D78-4AEB-B10E-1FD33DA8A63D}" destId="{8859F7D4-01D5-460D-B5B3-8AFA51129756}" srcOrd="0" destOrd="0" presId="urn:microsoft.com/office/officeart/2005/8/layout/radial5"/>
    <dgm:cxn modelId="{7B81E29B-F5B6-4A6A-B376-6E44D461B783}" type="presParOf" srcId="{B22F6A21-5C01-4820-B19C-3791F5C5ECCD}" destId="{05E1820B-1E2D-4AA8-8256-4CD92364D74A}" srcOrd="12" destOrd="0" presId="urn:microsoft.com/office/officeart/2005/8/layout/radial5"/>
    <dgm:cxn modelId="{9E310AFC-2355-42A6-965B-05903504D822}" type="presParOf" srcId="{B22F6A21-5C01-4820-B19C-3791F5C5ECCD}" destId="{D71FF09E-9EC6-4AA0-B4DE-CF29CDD5EB1A}" srcOrd="13" destOrd="0" presId="urn:microsoft.com/office/officeart/2005/8/layout/radial5"/>
    <dgm:cxn modelId="{8A7654BC-82B7-4B34-B6BB-7BAAE6964713}" type="presParOf" srcId="{D71FF09E-9EC6-4AA0-B4DE-CF29CDD5EB1A}" destId="{6A582861-3281-480E-A455-DF2CD93D9EA3}" srcOrd="0" destOrd="0" presId="urn:microsoft.com/office/officeart/2005/8/layout/radial5"/>
    <dgm:cxn modelId="{856B7C19-83D7-4C82-9A6B-F3F8B98C99DD}" type="presParOf" srcId="{B22F6A21-5C01-4820-B19C-3791F5C5ECCD}" destId="{E24EAD39-0C41-4064-8DCB-DAB97B04675C}" srcOrd="14" destOrd="0" presId="urn:microsoft.com/office/officeart/2005/8/layout/radial5"/>
    <dgm:cxn modelId="{ABB38726-7A1A-4611-9A34-CF695C411F3B}" type="presParOf" srcId="{B22F6A21-5C01-4820-B19C-3791F5C5ECCD}" destId="{A072287C-D5C3-4C16-8FA9-D5E900DDB669}" srcOrd="15" destOrd="0" presId="urn:microsoft.com/office/officeart/2005/8/layout/radial5"/>
    <dgm:cxn modelId="{69CBC8A9-DAB7-48FD-9A26-B285098EFED0}" type="presParOf" srcId="{A072287C-D5C3-4C16-8FA9-D5E900DDB669}" destId="{14EC83D5-D3E4-46C6-A25A-F7002C31C081}" srcOrd="0" destOrd="0" presId="urn:microsoft.com/office/officeart/2005/8/layout/radial5"/>
    <dgm:cxn modelId="{D7FF85C1-A2E9-45F6-9C84-E7D49D84E16E}" type="presParOf" srcId="{B22F6A21-5C01-4820-B19C-3791F5C5ECCD}" destId="{2A331207-68EA-438D-B3DC-B8185C1F322E}" srcOrd="16" destOrd="0" presId="urn:microsoft.com/office/officeart/2005/8/layout/radial5"/>
    <dgm:cxn modelId="{668CCE82-294A-4301-A8AB-4AF5CA902943}" type="presParOf" srcId="{B22F6A21-5C01-4820-B19C-3791F5C5ECCD}" destId="{A74B6ABF-D473-C044-AD66-6E84834B199A}" srcOrd="17" destOrd="0" presId="urn:microsoft.com/office/officeart/2005/8/layout/radial5"/>
    <dgm:cxn modelId="{56E4516F-1A8A-4227-A76D-A827C00148F5}" type="presParOf" srcId="{A74B6ABF-D473-C044-AD66-6E84834B199A}" destId="{533D84AC-5B87-AB4A-A945-0192CCAA2FBD}" srcOrd="0" destOrd="0" presId="urn:microsoft.com/office/officeart/2005/8/layout/radial5"/>
    <dgm:cxn modelId="{74655DD5-9079-4A8A-98E4-39050E83A47E}" type="presParOf" srcId="{B22F6A21-5C01-4820-B19C-3791F5C5ECCD}" destId="{8EF315A6-9337-A844-BF54-61F16872E833}" srcOrd="1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0FC6F9-8707-476D-A6AA-3666227BA7D8}" type="datetimeFigureOut">
              <a:rPr lang="en-US" smtClean="0"/>
              <a:pPr/>
              <a:t>9/6/2021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AF259C-7041-4E67-B23E-375ECF2DDBB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BBA27-5DBE-4EF6-A5B3-F864901D177F}" type="datetimeFigureOut">
              <a:rPr lang="en-US" smtClean="0"/>
              <a:pPr/>
              <a:t>9/6/2021</a:t>
            </a:fld>
            <a:endParaRPr lang="en-US"/>
          </a:p>
        </p:txBody>
      </p:sp>
      <p:sp>
        <p:nvSpPr>
          <p:cNvPr id="4" name="Slide Image Placeholder 3"/>
          <p:cNvSpPr>
            <a:spLocks noGrp="1" noRot="1" noChangeAspect="1"/>
          </p:cNvSpPr>
          <p:nvPr>
            <p:ph type="sldImg" idx="2"/>
          </p:nvPr>
        </p:nvSpPr>
        <p:spPr>
          <a:xfrm>
            <a:off x="755650" y="685800"/>
            <a:ext cx="5346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8224B-9A0C-44DC-9F20-80BFE44E85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55650" y="685800"/>
            <a:ext cx="5346700" cy="342900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228587" indent="-228587">
              <a:spcBef>
                <a:spcPct val="0"/>
              </a:spcBef>
              <a:buFontTx/>
              <a:buAutoNum type="arabicPeriod"/>
            </a:pPr>
            <a:r>
              <a:rPr lang="en-US" dirty="0"/>
              <a:t>Arogya Karnataka- logo as background</a:t>
            </a:r>
          </a:p>
          <a:p>
            <a:pPr marL="228587" indent="-228587">
              <a:spcBef>
                <a:spcPct val="0"/>
              </a:spcBef>
              <a:buFontTx/>
              <a:buAutoNum type="arabicPeriod"/>
            </a:pPr>
            <a:r>
              <a:rPr lang="en-US" dirty="0"/>
              <a:t>Put 6 circles of Ayushman Bharat</a:t>
            </a:r>
          </a:p>
          <a:p>
            <a:pPr marL="228587" indent="-228587">
              <a:spcBef>
                <a:spcPct val="0"/>
              </a:spcBef>
              <a:buFontTx/>
              <a:buAutoNum type="arabicPeriod"/>
            </a:pPr>
            <a:r>
              <a:rPr lang="en-US" dirty="0"/>
              <a:t>Add PHFI logo</a:t>
            </a:r>
          </a:p>
        </p:txBody>
      </p:sp>
      <p:sp>
        <p:nvSpPr>
          <p:cNvPr id="41988"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Trebuchet MS" pitchFamily="34" charset="0"/>
              </a:defRPr>
            </a:lvl1pPr>
            <a:lvl2pPr marL="742909" indent="-285734">
              <a:defRPr>
                <a:solidFill>
                  <a:schemeClr val="tx1"/>
                </a:solidFill>
                <a:latin typeface="Trebuchet MS" pitchFamily="34" charset="0"/>
              </a:defRPr>
            </a:lvl2pPr>
            <a:lvl3pPr marL="1142937" indent="-228587">
              <a:defRPr>
                <a:solidFill>
                  <a:schemeClr val="tx1"/>
                </a:solidFill>
                <a:latin typeface="Trebuchet MS" pitchFamily="34" charset="0"/>
              </a:defRPr>
            </a:lvl3pPr>
            <a:lvl4pPr marL="1600112" indent="-228587">
              <a:defRPr>
                <a:solidFill>
                  <a:schemeClr val="tx1"/>
                </a:solidFill>
                <a:latin typeface="Trebuchet MS" pitchFamily="34" charset="0"/>
              </a:defRPr>
            </a:lvl4pPr>
            <a:lvl5pPr marL="2057287" indent="-228587">
              <a:defRPr>
                <a:solidFill>
                  <a:schemeClr val="tx1"/>
                </a:solidFill>
                <a:latin typeface="Trebuchet MS" pitchFamily="34" charset="0"/>
              </a:defRPr>
            </a:lvl5pPr>
            <a:lvl6pPr marL="2514461" indent="-228587" defTabSz="457175" fontAlgn="base">
              <a:spcBef>
                <a:spcPct val="0"/>
              </a:spcBef>
              <a:spcAft>
                <a:spcPct val="0"/>
              </a:spcAft>
              <a:defRPr>
                <a:solidFill>
                  <a:schemeClr val="tx1"/>
                </a:solidFill>
                <a:latin typeface="Trebuchet MS" pitchFamily="34" charset="0"/>
              </a:defRPr>
            </a:lvl6pPr>
            <a:lvl7pPr marL="2971635" indent="-228587" defTabSz="457175" fontAlgn="base">
              <a:spcBef>
                <a:spcPct val="0"/>
              </a:spcBef>
              <a:spcAft>
                <a:spcPct val="0"/>
              </a:spcAft>
              <a:defRPr>
                <a:solidFill>
                  <a:schemeClr val="tx1"/>
                </a:solidFill>
                <a:latin typeface="Trebuchet MS" pitchFamily="34" charset="0"/>
              </a:defRPr>
            </a:lvl7pPr>
            <a:lvl8pPr marL="3428810" indent="-228587" defTabSz="457175" fontAlgn="base">
              <a:spcBef>
                <a:spcPct val="0"/>
              </a:spcBef>
              <a:spcAft>
                <a:spcPct val="0"/>
              </a:spcAft>
              <a:defRPr>
                <a:solidFill>
                  <a:schemeClr val="tx1"/>
                </a:solidFill>
                <a:latin typeface="Trebuchet MS" pitchFamily="34" charset="0"/>
              </a:defRPr>
            </a:lvl8pPr>
            <a:lvl9pPr marL="3885985" indent="-228587" defTabSz="457175"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BEF090B2-B333-4679-924B-27A40E57D21F}" type="slidenum">
              <a:rPr lang="en-US" smtClean="0">
                <a:solidFill>
                  <a:prstClr val="black"/>
                </a:solidFill>
                <a:latin typeface="Calibri" pitchFamily="34" charset="0"/>
              </a:rPr>
              <a:pPr fontAlgn="base">
                <a:spcBef>
                  <a:spcPct val="0"/>
                </a:spcBef>
                <a:spcAft>
                  <a:spcPct val="0"/>
                </a:spcAft>
                <a:defRPr/>
              </a:pPr>
              <a:t>1</a:t>
            </a:fld>
            <a:endParaRPr lang="en-US" dirty="0">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685800"/>
            <a:ext cx="5346700" cy="34290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755650" y="685800"/>
            <a:ext cx="5346700" cy="3429000"/>
          </a:xfrm>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IN" altLang="en-US" smtClean="0"/>
              <a:t>Take fromog</a:t>
            </a:r>
            <a:endParaRPr lang="en-US" altLang="en-US" smtClean="0"/>
          </a:p>
        </p:txBody>
      </p:sp>
      <p:sp>
        <p:nvSpPr>
          <p:cNvPr id="18436" name="Slide Number Placeholder 3"/>
          <p:cNvSpPr>
            <a:spLocks noGrp="1" noChangeArrowheads="1"/>
          </p:cNvSpPr>
          <p:nvPr>
            <p:ph type="sldNum" sz="quarter" idx="5"/>
          </p:nvPr>
        </p:nvSpPr>
        <p:spPr bwMode="auto">
          <a:noFill/>
          <a:ln>
            <a:miter lim="800000"/>
            <a:headEnd/>
            <a:tailEnd/>
          </a:ln>
        </p:spPr>
        <p:txBody>
          <a:bodyPr/>
          <a:lstStyle/>
          <a:p>
            <a:fld id="{68A94153-11DD-418B-83BC-B1415B62F7E8}" type="slidenum">
              <a:rPr lang="en-GB" altLang="en-US"/>
              <a:pPr/>
              <a:t>22</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1143000"/>
            <a:ext cx="48133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73C0E-FDC4-44EE-A68D-799B314B27FF}" type="slidenum">
              <a:rPr lang="en-US" smtClean="0">
                <a:solidFill>
                  <a:prstClr val="black"/>
                </a:solidFill>
              </a:rPr>
              <a:pPr/>
              <a:t>25</a:t>
            </a:fld>
            <a:endParaRPr lang="en-US">
              <a:solidFill>
                <a:prstClr val="black"/>
              </a:solidFill>
            </a:endParaRPr>
          </a:p>
        </p:txBody>
      </p:sp>
    </p:spTree>
    <p:extLst>
      <p:ext uri="{BB962C8B-B14F-4D97-AF65-F5344CB8AC3E}">
        <p14:creationId xmlns="" xmlns:p14="http://schemas.microsoft.com/office/powerpoint/2010/main" val="3693060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685800"/>
            <a:ext cx="53467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18224B-9A0C-44DC-9F20-80BFE44E8590}"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363" y="2130429"/>
            <a:ext cx="9093438"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725" y="3886200"/>
            <a:ext cx="748871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4C50F1-C8DD-4761-9E3B-74B7D14F9AAD}"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C50F1-C8DD-4761-9E3B-74B7D14F9AAD}"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6168" y="274640"/>
            <a:ext cx="240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4909" y="274640"/>
            <a:ext cx="704295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C50F1-C8DD-4761-9E3B-74B7D14F9AAD}"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4C50F1-C8DD-4761-9E3B-74B7D14F9AAD}"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5081" y="4406904"/>
            <a:ext cx="9093438"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45081" y="2906713"/>
            <a:ext cx="909343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4C50F1-C8DD-4761-9E3B-74B7D14F9AAD}"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4908" y="1600204"/>
            <a:ext cx="47250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8233" y="1600204"/>
            <a:ext cx="472502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4C50F1-C8DD-4761-9E3B-74B7D14F9AAD}"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08" y="1535113"/>
            <a:ext cx="47268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08" y="2174875"/>
            <a:ext cx="47268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4520" y="1535113"/>
            <a:ext cx="47287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4520" y="2174875"/>
            <a:ext cx="47287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4C50F1-C8DD-4761-9E3B-74B7D14F9AAD}" type="datetimeFigureOut">
              <a:rPr lang="en-US" smtClean="0"/>
              <a:pPr/>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4C50F1-C8DD-4761-9E3B-74B7D14F9AAD}" type="datetimeFigureOut">
              <a:rPr lang="en-US" smtClean="0"/>
              <a:pPr/>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4C50F1-C8DD-4761-9E3B-74B7D14F9AAD}" type="datetimeFigureOut">
              <a:rPr lang="en-US" smtClean="0"/>
              <a:pPr/>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09" y="273050"/>
            <a:ext cx="351962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2684" y="273052"/>
            <a:ext cx="598057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09" y="1435102"/>
            <a:ext cx="351962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C50F1-C8DD-4761-9E3B-74B7D14F9AAD}"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6915" y="4800600"/>
            <a:ext cx="641889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6915" y="612775"/>
            <a:ext cx="641889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96915" y="5367338"/>
            <a:ext cx="641889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4C50F1-C8DD-4761-9E3B-74B7D14F9AAD}"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90344-402A-4C2B-B626-E242A78D1A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909" y="274638"/>
            <a:ext cx="9628346"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909" y="1600204"/>
            <a:ext cx="962834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908" y="6356354"/>
            <a:ext cx="249623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C50F1-C8DD-4761-9E3B-74B7D14F9AAD}" type="datetimeFigureOut">
              <a:rPr lang="en-US" smtClean="0"/>
              <a:pPr/>
              <a:t>9/6/2021</a:t>
            </a:fld>
            <a:endParaRPr lang="en-US"/>
          </a:p>
        </p:txBody>
      </p:sp>
      <p:sp>
        <p:nvSpPr>
          <p:cNvPr id="5" name="Footer Placeholder 4"/>
          <p:cNvSpPr>
            <a:spLocks noGrp="1"/>
          </p:cNvSpPr>
          <p:nvPr>
            <p:ph type="ftr" sz="quarter" idx="3"/>
          </p:nvPr>
        </p:nvSpPr>
        <p:spPr>
          <a:xfrm>
            <a:off x="3655207" y="6356354"/>
            <a:ext cx="33877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7017" y="6356354"/>
            <a:ext cx="2496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90344-402A-4C2B-B626-E242A78D1A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jpeg"/><Relationship Id="rId22"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Budget%20guidilines/Annxure%20of%20BG.xls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1465" y="1828800"/>
            <a:ext cx="9831760" cy="1828800"/>
          </a:xfrm>
        </p:spPr>
        <p:txBody>
          <a:bodyPr>
            <a:normAutofit fontScale="90000"/>
          </a:bodyPr>
          <a:lstStyle/>
          <a:p>
            <a:pPr>
              <a:defRPr/>
            </a:pPr>
            <a:r>
              <a:rPr lang="en-US" b="1" dirty="0" smtClean="0">
                <a:latin typeface="Times New Roman" pitchFamily="18" charset="0"/>
                <a:cs typeface="Times New Roman" pitchFamily="18" charset="0"/>
              </a:rPr>
              <a:t>CHO  </a:t>
            </a:r>
            <a:r>
              <a:rPr lang="en-US" b="1" dirty="0" smtClean="0">
                <a:latin typeface="Times New Roman" pitchFamily="18" charset="0"/>
                <a:cs typeface="Times New Roman" pitchFamily="18" charset="0"/>
              </a:rPr>
              <a:t>Induction training </a:t>
            </a:r>
            <a:r>
              <a:rPr lang="en-US" b="1" dirty="0" err="1" smtClean="0">
                <a:latin typeface="Times New Roman" pitchFamily="18" charset="0"/>
                <a:cs typeface="Times New Roman" pitchFamily="18" charset="0"/>
              </a:rPr>
              <a:t>Programee</a:t>
            </a:r>
            <a:r>
              <a:rPr lang="en-US" b="1" dirty="0" smtClean="0">
                <a:latin typeface="Times New Roman" pitchFamily="18" charset="0"/>
                <a:cs typeface="Times New Roman" pitchFamily="18" charset="0"/>
              </a:rPr>
              <a:t>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2021-2022</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IN" sz="4400" dirty="0"/>
          </a:p>
        </p:txBody>
      </p:sp>
      <p:sp>
        <p:nvSpPr>
          <p:cNvPr id="3075" name="Subtitle 4"/>
          <p:cNvSpPr>
            <a:spLocks noGrp="1"/>
          </p:cNvSpPr>
          <p:nvPr>
            <p:ph type="subTitle" idx="4294967295"/>
          </p:nvPr>
        </p:nvSpPr>
        <p:spPr>
          <a:xfrm>
            <a:off x="1411564" y="2971803"/>
            <a:ext cx="8172208" cy="2209799"/>
          </a:xfrm>
          <a:prstGeom prst="rect">
            <a:avLst/>
          </a:prstGeom>
        </p:spPr>
        <p:txBody>
          <a:bodyPr>
            <a:normAutofit/>
          </a:bodyPr>
          <a:lstStyle/>
          <a:p>
            <a:pPr algn="ctr">
              <a:buNone/>
            </a:pPr>
            <a:r>
              <a:rPr lang="en-US" b="1" i="1" dirty="0" smtClean="0">
                <a:latin typeface="Times New Roman" pitchFamily="18" charset="0"/>
                <a:cs typeface="Times New Roman" pitchFamily="18" charset="0"/>
              </a:rPr>
              <a:t>  </a:t>
            </a:r>
          </a:p>
          <a:p>
            <a:pPr algn="ctr">
              <a:buNone/>
            </a:pPr>
            <a:r>
              <a:rPr lang="en-US" b="1"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CPHC-UHC,</a:t>
            </a:r>
          </a:p>
          <a:p>
            <a:pPr algn="ctr">
              <a:buNone/>
            </a:pPr>
            <a:r>
              <a:rPr lang="en-IN" b="1" i="1" dirty="0" smtClean="0">
                <a:latin typeface="Times New Roman" pitchFamily="18" charset="0"/>
                <a:cs typeface="Times New Roman" pitchFamily="18" charset="0"/>
              </a:rPr>
              <a:t>National Health Mission</a:t>
            </a:r>
            <a:endParaRPr lang="en-US" b="1" i="1" dirty="0" smtClean="0">
              <a:latin typeface="Times New Roman" pitchFamily="18" charset="0"/>
              <a:cs typeface="Times New Roman" pitchFamily="18" charset="0"/>
            </a:endParaRPr>
          </a:p>
          <a:p>
            <a:pPr algn="ctr">
              <a:buNone/>
            </a:pPr>
            <a:endParaRPr lang="en-IN" i="1" dirty="0"/>
          </a:p>
        </p:txBody>
      </p:sp>
      <p:pic>
        <p:nvPicPr>
          <p:cNvPr id="3079" name="image40.png"/>
          <p:cNvPicPr>
            <a:picLocks noChangeAspect="1" noChangeArrowheads="1"/>
          </p:cNvPicPr>
          <p:nvPr/>
        </p:nvPicPr>
        <p:blipFill>
          <a:blip r:embed="rId3" cstate="print"/>
          <a:srcRect/>
          <a:stretch>
            <a:fillRect/>
          </a:stretch>
        </p:blipFill>
        <p:spPr bwMode="auto">
          <a:xfrm>
            <a:off x="5433331" y="5229200"/>
            <a:ext cx="1600692" cy="1566862"/>
          </a:xfrm>
          <a:prstGeom prst="rect">
            <a:avLst/>
          </a:prstGeom>
          <a:noFill/>
          <a:ln w="9525">
            <a:noFill/>
            <a:miter lim="800000"/>
            <a:headEnd/>
            <a:tailEnd/>
          </a:ln>
        </p:spPr>
      </p:pic>
      <p:pic>
        <p:nvPicPr>
          <p:cNvPr id="3080" name="image33.png"/>
          <p:cNvPicPr>
            <a:picLocks noChangeAspect="1" noChangeArrowheads="1"/>
          </p:cNvPicPr>
          <p:nvPr/>
        </p:nvPicPr>
        <p:blipFill>
          <a:blip r:embed="rId4" cstate="print"/>
          <a:srcRect/>
          <a:stretch>
            <a:fillRect/>
          </a:stretch>
        </p:blipFill>
        <p:spPr bwMode="auto">
          <a:xfrm>
            <a:off x="7408503" y="5229201"/>
            <a:ext cx="1684937" cy="1525616"/>
          </a:xfrm>
          <a:prstGeom prst="rect">
            <a:avLst/>
          </a:prstGeom>
          <a:noFill/>
          <a:ln w="9525">
            <a:noFill/>
            <a:miter lim="800000"/>
            <a:headEnd/>
            <a:tailEnd/>
          </a:ln>
        </p:spPr>
      </p:pic>
      <p:pic>
        <p:nvPicPr>
          <p:cNvPr id="3081" name="image34.png"/>
          <p:cNvPicPr>
            <a:picLocks noChangeAspect="1" noChangeArrowheads="1"/>
          </p:cNvPicPr>
          <p:nvPr/>
        </p:nvPicPr>
        <p:blipFill>
          <a:blip r:embed="rId5" cstate="print"/>
          <a:srcRect/>
          <a:stretch>
            <a:fillRect/>
          </a:stretch>
        </p:blipFill>
        <p:spPr bwMode="auto">
          <a:xfrm>
            <a:off x="9140192" y="5301212"/>
            <a:ext cx="1551010" cy="1453605"/>
          </a:xfrm>
          <a:prstGeom prst="rect">
            <a:avLst/>
          </a:prstGeom>
          <a:noFill/>
          <a:ln w="9525">
            <a:noFill/>
            <a:miter lim="800000"/>
            <a:headEnd/>
            <a:tailEnd/>
          </a:ln>
        </p:spPr>
      </p:pic>
      <p:pic>
        <p:nvPicPr>
          <p:cNvPr id="11" name="Picture 6">
            <a:extLst>
              <a:ext uri="{FF2B5EF4-FFF2-40B4-BE49-F238E27FC236}">
                <a16:creationId xmlns:a16="http://schemas.microsoft.com/office/drawing/2014/main" xmlns="" id="{5998F5BE-BE26-4D92-845C-A5693E41D877}"/>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839" y="5165296"/>
            <a:ext cx="1546628" cy="1592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8">
            <a:extLst>
              <a:ext uri="{FF2B5EF4-FFF2-40B4-BE49-F238E27FC236}">
                <a16:creationId xmlns:a16="http://schemas.microsoft.com/office/drawing/2014/main" xmlns="" id="{846A0582-8BC7-4E29-B70B-CF4859A281A0}"/>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27604" y="5171097"/>
            <a:ext cx="1568050" cy="16080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a:extLst>
              <a:ext uri="{FF2B5EF4-FFF2-40B4-BE49-F238E27FC236}">
                <a16:creationId xmlns:a16="http://schemas.microsoft.com/office/drawing/2014/main" xmlns="" id="{AFF16789-C0C0-4CE7-B522-4ADDC87A86EE}"/>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47321" y="5157197"/>
            <a:ext cx="1533266" cy="1623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
          <p:cNvPicPr>
            <a:picLocks noChangeAspect="1" noChangeArrowheads="1"/>
          </p:cNvPicPr>
          <p:nvPr/>
        </p:nvPicPr>
        <p:blipFill>
          <a:blip r:embed="rId9" cstate="print"/>
          <a:srcRect/>
          <a:stretch>
            <a:fillRect/>
          </a:stretch>
        </p:blipFill>
        <p:spPr bwMode="auto">
          <a:xfrm>
            <a:off x="4338119" y="90413"/>
            <a:ext cx="1769184" cy="1440160"/>
          </a:xfrm>
          <a:prstGeom prst="rect">
            <a:avLst/>
          </a:prstGeom>
          <a:noFill/>
          <a:ln w="9525">
            <a:noFill/>
            <a:miter lim="800000"/>
            <a:headEnd/>
            <a:tailEnd/>
          </a:ln>
        </p:spPr>
      </p:pic>
      <p:pic>
        <p:nvPicPr>
          <p:cNvPr id="15" name="Picture 7" descr="C:\Users\admin\Desktop\NHM karnataka.png"/>
          <p:cNvPicPr>
            <a:picLocks noChangeAspect="1" noChangeArrowheads="1"/>
          </p:cNvPicPr>
          <p:nvPr/>
        </p:nvPicPr>
        <p:blipFill>
          <a:blip r:embed="rId10" cstate="print"/>
          <a:srcRect/>
          <a:stretch>
            <a:fillRect/>
          </a:stretch>
        </p:blipFill>
        <p:spPr bwMode="auto">
          <a:xfrm>
            <a:off x="8759122" y="146597"/>
            <a:ext cx="1766046" cy="1453605"/>
          </a:xfrm>
          <a:prstGeom prst="rect">
            <a:avLst/>
          </a:prstGeom>
          <a:noFill/>
        </p:spPr>
      </p:pic>
      <p:pic>
        <p:nvPicPr>
          <p:cNvPr id="16" name="Picture 5" descr="C:\Users\admin\Desktop\GOK Kannada.jpg"/>
          <p:cNvPicPr>
            <a:picLocks noChangeAspect="1" noChangeArrowheads="1"/>
          </p:cNvPicPr>
          <p:nvPr/>
        </p:nvPicPr>
        <p:blipFill>
          <a:blip r:embed="rId11" cstate="print"/>
          <a:srcRect/>
          <a:stretch>
            <a:fillRect/>
          </a:stretch>
        </p:blipFill>
        <p:spPr bwMode="auto">
          <a:xfrm>
            <a:off x="167124" y="214293"/>
            <a:ext cx="1643590" cy="1530251"/>
          </a:xfrm>
          <a:prstGeom prst="rect">
            <a:avLst/>
          </a:prstGeom>
          <a:noFill/>
        </p:spPr>
      </p:pic>
    </p:spTree>
    <p:extLst>
      <p:ext uri="{BB962C8B-B14F-4D97-AF65-F5344CB8AC3E}">
        <p14:creationId xmlns:p14="http://schemas.microsoft.com/office/powerpoint/2010/main" xmlns="" val="4116858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67456" y="685800"/>
            <a:ext cx="10074103"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itchFamily="18" charset="0"/>
                <a:cs typeface="Times New Roman" pitchFamily="18" charset="0"/>
              </a:rPr>
              <a:t>AB-</a:t>
            </a:r>
            <a:r>
              <a:rPr lang="en-IN" dirty="0" err="1" smtClean="0">
                <a:latin typeface="Times New Roman" pitchFamily="18" charset="0"/>
                <a:cs typeface="Times New Roman" pitchFamily="18" charset="0"/>
              </a:rPr>
              <a:t>ArK</a:t>
            </a:r>
            <a:r>
              <a:rPr lang="en-IN" dirty="0" smtClean="0">
                <a:latin typeface="Times New Roman" pitchFamily="18" charset="0"/>
                <a:cs typeface="Times New Roman" pitchFamily="18" charset="0"/>
              </a:rPr>
              <a:t> – HWCs -Introduction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02363" y="1460500"/>
            <a:ext cx="9450044" cy="5067300"/>
          </a:xfrm>
        </p:spPr>
        <p:txBody>
          <a:bodyPr>
            <a:normAutofit lnSpcReduction="10000"/>
          </a:bodyPr>
          <a:lstStyle/>
          <a:p>
            <a:r>
              <a:rPr lang="en-IN" dirty="0" smtClean="0">
                <a:latin typeface="Times New Roman" pitchFamily="18" charset="0"/>
                <a:cs typeface="Times New Roman" pitchFamily="18" charset="0"/>
              </a:rPr>
              <a:t>First AB-Health and Wellness Centre (HWC) was launched in April 2018. AB-HWCs aim to provide free and accessible comprehensive healthcare focusing on preventive, promotive, and curative care.</a:t>
            </a:r>
          </a:p>
          <a:p>
            <a:pPr>
              <a:buNone/>
            </a:pP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Reduce the out of  pocket expenditure for medical ailment </a:t>
            </a:r>
          </a:p>
          <a:p>
            <a:pPr>
              <a:buNone/>
            </a:pPr>
            <a:endParaRPr lang="en-IN"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The State intends to upgrade 8871 existing sub-centres into health and wellness centres by March-2022.</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68E9C30-0619-4BC0-97A0-06B3AB5F9556}" type="slidenum">
              <a:rPr lang="en-GB" smtClean="0"/>
              <a:pPr>
                <a:defRPr/>
              </a:pPr>
              <a:t>11</a:t>
            </a:fld>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Aims of the program</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827833" y="2010230"/>
            <a:ext cx="9067966" cy="4477657"/>
          </a:xfrm>
        </p:spPr>
        <p:txBody>
          <a:bodyPr>
            <a:normAutofit fontScale="85000" lnSpcReduction="10000"/>
          </a:bodyPr>
          <a:lstStyle/>
          <a:p>
            <a:r>
              <a:rPr lang="en-US" dirty="0" smtClean="0">
                <a:latin typeface="Times New Roman" pitchFamily="18" charset="0"/>
                <a:cs typeface="Times New Roman" pitchFamily="18" charset="0"/>
              </a:rPr>
              <a:t>To reduce out of pocket expenditure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strengthen two way referral system and follow-up care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screen population for NCDs thereby  identify ,treat and reduce morbidity and mortality</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Thus help country in reaching goal three of sustainable development Goal (SDG) which aims to remove poverty </a:t>
            </a:r>
          </a:p>
          <a:p>
            <a:endParaRPr lang="en-IN" dirty="0"/>
          </a:p>
        </p:txBody>
      </p:sp>
    </p:spTree>
    <p:extLst>
      <p:ext uri="{BB962C8B-B14F-4D97-AF65-F5344CB8AC3E}">
        <p14:creationId xmlns="" xmlns:p14="http://schemas.microsoft.com/office/powerpoint/2010/main" val="1455310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909" y="228600"/>
            <a:ext cx="9628346" cy="6248400"/>
          </a:xfrm>
        </p:spPr>
        <p:txBody>
          <a:bodyPr>
            <a:normAutofit/>
          </a:bodyPr>
          <a:lstStyle/>
          <a:p>
            <a:r>
              <a:rPr lang="en-US" dirty="0" smtClean="0">
                <a:latin typeface="Times New Roman" pitchFamily="18" charset="0"/>
                <a:cs typeface="Times New Roman" pitchFamily="18" charset="0"/>
              </a:rPr>
              <a:t>In order to ensure delivery of Comprehensive Primary Health Care (CPHC), all the existing Sub Health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and Primary Health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(both Rural and Urban) are being upgraded to Health Wellness </a:t>
            </a:r>
            <a:r>
              <a:rPr lang="en-US" dirty="0" err="1" smtClean="0">
                <a:latin typeface="Times New Roman" pitchFamily="18" charset="0"/>
                <a:cs typeface="Times New Roman" pitchFamily="18" charset="0"/>
              </a:rPr>
              <a:t>Centres</a:t>
            </a:r>
            <a:r>
              <a:rPr lang="en-US" dirty="0" smtClean="0">
                <a:latin typeface="Times New Roman" pitchFamily="18" charset="0"/>
                <a:cs typeface="Times New Roman" pitchFamily="18" charset="0"/>
              </a:rPr>
              <a:t> (HWCs).</a:t>
            </a:r>
          </a:p>
          <a:p>
            <a:r>
              <a:rPr lang="en-US" dirty="0" smtClean="0">
                <a:latin typeface="Times New Roman" pitchFamily="18" charset="0"/>
                <a:cs typeface="Times New Roman" pitchFamily="18" charset="0"/>
              </a:rPr>
              <a:t> The Medical Officer of the PHC ensures that CPHC services will be provided to population falling under the service area of both PHC and the linked SHCs. </a:t>
            </a:r>
          </a:p>
          <a:p>
            <a:r>
              <a:rPr lang="en-US" dirty="0" smtClean="0">
                <a:latin typeface="Times New Roman" pitchFamily="18" charset="0"/>
                <a:cs typeface="Times New Roman" pitchFamily="18" charset="0"/>
              </a:rPr>
              <a:t>Thus, enabling a network of HWCs to deliver CPHC services.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267456" y="9610"/>
            <a:ext cx="10163254" cy="6656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45757" y="304800"/>
            <a:ext cx="9717498" cy="6172200"/>
          </a:xfrm>
        </p:spPr>
        <p:txBody>
          <a:bodyPr>
            <a:normAutofit/>
          </a:bodyPr>
          <a:lstStyle/>
          <a:p>
            <a:pPr algn="ctr">
              <a:buNone/>
            </a:pPr>
            <a:r>
              <a:rPr lang="en-US" sz="2800" b="1" dirty="0" smtClean="0">
                <a:latin typeface="Times New Roman" pitchFamily="18" charset="0"/>
                <a:cs typeface="Times New Roman" pitchFamily="18" charset="0"/>
              </a:rPr>
              <a:t>    Rationale and need for a Community Health Officer (CHO)</a:t>
            </a:r>
          </a:p>
          <a:p>
            <a:r>
              <a:rPr lang="en-US" sz="2800" dirty="0" smtClean="0">
                <a:latin typeface="Times New Roman" pitchFamily="18" charset="0"/>
                <a:cs typeface="Times New Roman" pitchFamily="18" charset="0"/>
              </a:rPr>
              <a:t>Health services are human resource intensive, and India has plenty of potentially trainable human resources available at a low cost. </a:t>
            </a:r>
          </a:p>
          <a:p>
            <a:r>
              <a:rPr lang="en-US" sz="2800" dirty="0" smtClean="0">
                <a:latin typeface="Times New Roman" pitchFamily="18" charset="0"/>
                <a:cs typeface="Times New Roman" pitchFamily="18" charset="0"/>
              </a:rPr>
              <a:t>The successful engagement of nearly 1 million Accredited Social Health Activists (ASHA) under National Health Mission (NHM) in India is a proof of the potential and effectiveness </a:t>
            </a:r>
            <a:r>
              <a:rPr lang="en-US" sz="2800" dirty="0" smtClean="0">
                <a:latin typeface="Times New Roman" pitchFamily="18" charset="0"/>
                <a:cs typeface="Times New Roman" pitchFamily="18" charset="0"/>
              </a:rPr>
              <a:t>HR engagement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More of appropriately skilled workforce such as </a:t>
            </a:r>
            <a:r>
              <a:rPr lang="en-US" sz="2800" b="1" dirty="0" smtClean="0">
                <a:latin typeface="Times New Roman" pitchFamily="18" charset="0"/>
                <a:cs typeface="Times New Roman" pitchFamily="18" charset="0"/>
              </a:rPr>
              <a:t>Community Health Officer (CHO) </a:t>
            </a:r>
            <a:r>
              <a:rPr lang="en-US" sz="2800" dirty="0" smtClean="0">
                <a:latin typeface="Times New Roman" pitchFamily="18" charset="0"/>
                <a:cs typeface="Times New Roman" pitchFamily="18" charset="0"/>
              </a:rPr>
              <a:t>as part of HWCs </a:t>
            </a:r>
            <a:r>
              <a:rPr lang="en-US" sz="2800" dirty="0" smtClean="0">
                <a:latin typeface="Times New Roman" pitchFamily="18" charset="0"/>
                <a:cs typeface="Times New Roman" pitchFamily="18" charset="0"/>
              </a:rPr>
              <a:t>are been adopted for affordable</a:t>
            </a:r>
            <a:r>
              <a:rPr lang="en-US" sz="2800" dirty="0" smtClean="0">
                <a:latin typeface="Times New Roman" pitchFamily="18" charset="0"/>
                <a:cs typeface="Times New Roman" pitchFamily="18" charset="0"/>
              </a:rPr>
              <a:t>, efficient and </a:t>
            </a:r>
            <a:r>
              <a:rPr lang="en-US" sz="2800" dirty="0" smtClean="0">
                <a:latin typeface="Times New Roman" pitchFamily="18" charset="0"/>
                <a:cs typeface="Times New Roman" pitchFamily="18" charset="0"/>
              </a:rPr>
              <a:t>effective health service delivery.</a:t>
            </a:r>
            <a:endParaRPr lang="en-US" sz="2800" dirty="0" smtClean="0">
              <a:latin typeface="Times New Roman" pitchFamily="18" charset="0"/>
              <a:cs typeface="Times New Roman" pitchFamily="18" charset="0"/>
            </a:endParaRPr>
          </a:p>
          <a:p>
            <a:r>
              <a:rPr lang="en-IN" sz="2800" dirty="0" smtClean="0">
                <a:latin typeface="Times New Roman" pitchFamily="18" charset="0"/>
                <a:cs typeface="Times New Roman" pitchFamily="18" charset="0"/>
              </a:rPr>
              <a:t>Addressing the community needs during the life course of each individual to improve the health status by improving the access</a:t>
            </a:r>
            <a:r>
              <a:rPr lang="en-IN" sz="2800" dirty="0" smtClean="0">
                <a:latin typeface="Times New Roman" pitchFamily="18" charset="0"/>
                <a:cs typeface="Times New Roman" pitchFamily="18" charset="0"/>
              </a:rPr>
              <a:t>.</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idx="1"/>
          </p:nvPr>
        </p:nvPicPr>
        <p:blipFill>
          <a:blip r:embed="rId2"/>
          <a:srcRect/>
          <a:stretch>
            <a:fillRect/>
          </a:stretch>
        </p:blipFill>
        <p:spPr bwMode="auto">
          <a:xfrm>
            <a:off x="0" y="0"/>
            <a:ext cx="10637357" cy="6375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06" y="228600"/>
            <a:ext cx="10074103" cy="6477000"/>
          </a:xfrm>
        </p:spPr>
        <p:txBody>
          <a:bodyPr>
            <a:normAutofit/>
          </a:bodyPr>
          <a:lstStyle/>
          <a:p>
            <a:pPr>
              <a:buNone/>
            </a:pPr>
            <a:r>
              <a:rPr lang="en-US" b="1" dirty="0" smtClean="0">
                <a:latin typeface="Times New Roman" pitchFamily="18" charset="0"/>
                <a:cs typeface="Times New Roman" pitchFamily="18" charset="0"/>
              </a:rPr>
              <a:t>CHOs are been appointed at HWCs with the vision to </a:t>
            </a:r>
          </a:p>
          <a:p>
            <a:pPr>
              <a:buNone/>
            </a:pPr>
            <a:r>
              <a:rPr lang="en-US" dirty="0" smtClean="0">
                <a:latin typeface="Times New Roman" pitchFamily="18" charset="0"/>
                <a:cs typeface="Times New Roman" pitchFamily="18" charset="0"/>
              </a:rPr>
              <a:t>• Improve access to healthcare in rural/remote areas for the marginalized and vulnerable families. </a:t>
            </a:r>
          </a:p>
          <a:p>
            <a:pPr>
              <a:buNone/>
            </a:pPr>
            <a:r>
              <a:rPr lang="en-US" dirty="0" smtClean="0">
                <a:latin typeface="Times New Roman" pitchFamily="18" charset="0"/>
                <a:cs typeface="Times New Roman" pitchFamily="18" charset="0"/>
              </a:rPr>
              <a:t>• Reduce OOPE being incurred by families on healthcare. </a:t>
            </a:r>
          </a:p>
          <a:p>
            <a:pPr>
              <a:buNone/>
            </a:pPr>
            <a:r>
              <a:rPr lang="en-US" dirty="0" smtClean="0">
                <a:latin typeface="Times New Roman" pitchFamily="18" charset="0"/>
                <a:cs typeface="Times New Roman" pitchFamily="18" charset="0"/>
              </a:rPr>
              <a:t>• Increase the utilization of public health services at primary care level</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Reduce work load of secondary and tertiary care </a:t>
            </a:r>
            <a:r>
              <a:rPr lang="en-US" dirty="0" smtClean="0">
                <a:latin typeface="Times New Roman" pitchFamily="18" charset="0"/>
                <a:cs typeface="Times New Roman" pitchFamily="18" charset="0"/>
              </a:rPr>
              <a:t>facilities.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Reduce </a:t>
            </a:r>
            <a:r>
              <a:rPr lang="en-US" dirty="0" smtClean="0">
                <a:latin typeface="Times New Roman" pitchFamily="18" charset="0"/>
                <a:cs typeface="Times New Roman" pitchFamily="18" charset="0"/>
              </a:rPr>
              <a:t>fragmentation of care and have routine follow-up</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CHOs Expected To Perform The Following Three Functions</a:t>
            </a:r>
            <a:endParaRPr lang="en-US" b="1"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idx="1"/>
          </p:nvPr>
        </p:nvGraphicFramePr>
        <p:xfrm>
          <a:off x="534909" y="1600204"/>
          <a:ext cx="962834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67455" y="228600"/>
          <a:ext cx="10252407" cy="6446520"/>
        </p:xfrm>
        <a:graphic>
          <a:graphicData uri="http://schemas.openxmlformats.org/drawingml/2006/table">
            <a:tbl>
              <a:tblPr firstRow="1" bandRow="1">
                <a:tableStyleId>{F5AB1C69-6EDB-4FF4-983F-18BD219EF322}</a:tableStyleId>
              </a:tblPr>
              <a:tblGrid>
                <a:gridCol w="3417469"/>
                <a:gridCol w="3417469"/>
                <a:gridCol w="3417469"/>
              </a:tblGrid>
              <a:tr h="1225418">
                <a:tc>
                  <a:txBody>
                    <a:bodyPr/>
                    <a:lstStyle/>
                    <a:p>
                      <a:r>
                        <a:rPr lang="en-US" sz="2000" b="1" dirty="0" smtClean="0">
                          <a:latin typeface="Times New Roman" pitchFamily="18" charset="0"/>
                          <a:cs typeface="Times New Roman" pitchFamily="18" charset="0"/>
                        </a:rPr>
                        <a:t>Managerial Functions for efficient functioning of HWCs</a:t>
                      </a:r>
                      <a:endParaRPr lang="en-US" sz="2000" b="1" dirty="0">
                        <a:latin typeface="Times New Roman" pitchFamily="18" charset="0"/>
                        <a:cs typeface="Times New Roman" pitchFamily="18" charset="0"/>
                      </a:endParaRPr>
                    </a:p>
                  </a:txBody>
                  <a:tcPr marL="106981" marR="106981"/>
                </a:tc>
                <a:tc>
                  <a:txBody>
                    <a:bodyPr/>
                    <a:lstStyle/>
                    <a:p>
                      <a:r>
                        <a:rPr lang="en-US" sz="2000" b="1" dirty="0" smtClean="0">
                          <a:latin typeface="Times New Roman" pitchFamily="18" charset="0"/>
                          <a:cs typeface="Times New Roman" pitchFamily="18" charset="0"/>
                        </a:rPr>
                        <a:t>Public health functions for health promotion, prevention and disease surveillance</a:t>
                      </a:r>
                      <a:endParaRPr lang="en-US" sz="2000" b="1" dirty="0">
                        <a:latin typeface="Times New Roman" pitchFamily="18" charset="0"/>
                        <a:cs typeface="Times New Roman" pitchFamily="18" charset="0"/>
                      </a:endParaRPr>
                    </a:p>
                  </a:txBody>
                  <a:tcPr marL="106981" marR="106981"/>
                </a:tc>
                <a:tc>
                  <a:txBody>
                    <a:bodyPr/>
                    <a:lstStyle/>
                    <a:p>
                      <a:r>
                        <a:rPr lang="en-US" sz="2000" b="1" dirty="0" smtClean="0">
                          <a:latin typeface="Times New Roman" pitchFamily="18" charset="0"/>
                          <a:cs typeface="Times New Roman" pitchFamily="18" charset="0"/>
                        </a:rPr>
                        <a:t>Clinical functions for ambulatory care and management</a:t>
                      </a:r>
                      <a:endParaRPr lang="en-US" sz="2000" b="1" dirty="0">
                        <a:latin typeface="Times New Roman" pitchFamily="18" charset="0"/>
                        <a:cs typeface="Times New Roman" pitchFamily="18" charset="0"/>
                      </a:endParaRPr>
                    </a:p>
                  </a:txBody>
                  <a:tcPr marL="106981" marR="106981"/>
                </a:tc>
              </a:tr>
              <a:tr h="1225418">
                <a:tc>
                  <a:txBody>
                    <a:bodyPr/>
                    <a:lstStyle/>
                    <a:p>
                      <a:r>
                        <a:rPr lang="en-US" sz="2000" dirty="0" smtClean="0">
                          <a:latin typeface="Times New Roman" pitchFamily="18" charset="0"/>
                          <a:cs typeface="Times New Roman" pitchFamily="18" charset="0"/>
                        </a:rPr>
                        <a:t>Recording, reporting and monitoring of service delivery</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Ensure collection of population-based data and planning for organizing services at HWCs</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Early detection, screening and first level </a:t>
                      </a:r>
                      <a:r>
                        <a:rPr lang="en-US" sz="2000" dirty="0" smtClean="0">
                          <a:latin typeface="Times New Roman" pitchFamily="18" charset="0"/>
                          <a:cs typeface="Times New Roman" pitchFamily="18" charset="0"/>
                        </a:rPr>
                        <a:t>management</a:t>
                      </a:r>
                      <a:r>
                        <a:rPr lang="en-US" sz="2000" baseline="0" dirty="0" smtClean="0">
                          <a:latin typeface="Times New Roman" pitchFamily="18" charset="0"/>
                          <a:cs typeface="Times New Roman" pitchFamily="18" charset="0"/>
                        </a:rPr>
                        <a:t> including treatment for minor ailments</a:t>
                      </a:r>
                      <a:endParaRPr lang="en-US" sz="2000" dirty="0">
                        <a:latin typeface="Times New Roman" pitchFamily="18" charset="0"/>
                        <a:cs typeface="Times New Roman" pitchFamily="18" charset="0"/>
                      </a:endParaRPr>
                    </a:p>
                  </a:txBody>
                  <a:tcPr marL="106981" marR="106981"/>
                </a:tc>
              </a:tr>
              <a:tr h="949391">
                <a:tc>
                  <a:txBody>
                    <a:bodyPr/>
                    <a:lstStyle/>
                    <a:p>
                      <a:r>
                        <a:rPr lang="en-US" sz="2000" dirty="0" smtClean="0">
                          <a:latin typeface="Times New Roman" pitchFamily="18" charset="0"/>
                          <a:cs typeface="Times New Roman" pitchFamily="18" charset="0"/>
                        </a:rPr>
                        <a:t>Undertake functions of HWCs</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Community level action for health </a:t>
                      </a:r>
                      <a:r>
                        <a:rPr lang="en-US" sz="2000" dirty="0" smtClean="0">
                          <a:latin typeface="Times New Roman" pitchFamily="18" charset="0"/>
                          <a:cs typeface="Times New Roman" pitchFamily="18" charset="0"/>
                        </a:rPr>
                        <a:t>promotion, </a:t>
                      </a:r>
                      <a:r>
                        <a:rPr lang="en-US" sz="2000" dirty="0" smtClean="0">
                          <a:latin typeface="Times New Roman" pitchFamily="18" charset="0"/>
                          <a:cs typeface="Times New Roman" pitchFamily="18" charset="0"/>
                        </a:rPr>
                        <a:t>prevention</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Undertake referral to enable continuum of care</a:t>
                      </a:r>
                      <a:endParaRPr lang="en-US" sz="2000" dirty="0">
                        <a:latin typeface="Times New Roman" pitchFamily="18" charset="0"/>
                        <a:cs typeface="Times New Roman" pitchFamily="18" charset="0"/>
                      </a:endParaRPr>
                    </a:p>
                  </a:txBody>
                  <a:tcPr marL="106981" marR="106981"/>
                </a:tc>
              </a:tr>
              <a:tr h="949391">
                <a:tc>
                  <a:txBody>
                    <a:bodyPr/>
                    <a:lstStyle/>
                    <a:p>
                      <a:r>
                        <a:rPr lang="en-US" sz="2000" dirty="0" smtClean="0">
                          <a:latin typeface="Times New Roman" pitchFamily="18" charset="0"/>
                          <a:cs typeface="Times New Roman" pitchFamily="18" charset="0"/>
                        </a:rPr>
                        <a:t>Supportive Supervision of HWC Team</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Disease surveillance</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Provide follow up care</a:t>
                      </a:r>
                      <a:endParaRPr lang="en-US" sz="2000" dirty="0">
                        <a:latin typeface="Times New Roman" pitchFamily="18" charset="0"/>
                        <a:cs typeface="Times New Roman" pitchFamily="18" charset="0"/>
                      </a:endParaRPr>
                    </a:p>
                  </a:txBody>
                  <a:tcPr marL="106981" marR="106981"/>
                </a:tc>
              </a:tr>
              <a:tr h="949391">
                <a:tc>
                  <a:txBody>
                    <a:bodyPr/>
                    <a:lstStyle/>
                    <a:p>
                      <a:r>
                        <a:rPr lang="en-IN" sz="2000" b="1" dirty="0" smtClean="0">
                          <a:latin typeface="Times New Roman" pitchFamily="18" charset="0"/>
                          <a:cs typeface="Times New Roman" pitchFamily="18" charset="0"/>
                        </a:rPr>
                        <a:t>Creation of Enabling environment to address the Life style induced illnesses</a:t>
                      </a:r>
                      <a:endParaRPr lang="en-US" sz="2000" b="1" dirty="0">
                        <a:latin typeface="Times New Roman" pitchFamily="18" charset="0"/>
                        <a:cs typeface="Times New Roman" pitchFamily="18" charset="0"/>
                      </a:endParaRPr>
                    </a:p>
                  </a:txBody>
                  <a:tcPr marL="106981" marR="106981"/>
                </a:tc>
                <a:tc>
                  <a:txBody>
                    <a:bodyPr/>
                    <a:lstStyle/>
                    <a:p>
                      <a:r>
                        <a:rPr lang="en-IN" sz="2000" dirty="0" smtClean="0">
                          <a:latin typeface="Times New Roman" pitchFamily="18" charset="0"/>
                          <a:cs typeface="Times New Roman" pitchFamily="18" charset="0"/>
                        </a:rPr>
                        <a:t>Awareness creation among community as per health calendar - activities</a:t>
                      </a:r>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Provide counseling support </a:t>
                      </a:r>
                      <a:endParaRPr lang="en-US" sz="2000" dirty="0">
                        <a:latin typeface="Times New Roman" pitchFamily="18" charset="0"/>
                        <a:cs typeface="Times New Roman" pitchFamily="18" charset="0"/>
                      </a:endParaRPr>
                    </a:p>
                  </a:txBody>
                  <a:tcPr marL="106981" marR="106981"/>
                </a:tc>
              </a:tr>
              <a:tr h="949391">
                <a:tc>
                  <a:txBody>
                    <a:bodyPr/>
                    <a:lstStyle/>
                    <a:p>
                      <a:r>
                        <a:rPr lang="en-IN" sz="2000" dirty="0" smtClean="0">
                          <a:latin typeface="Times New Roman" pitchFamily="18" charset="0"/>
                          <a:cs typeface="Times New Roman" pitchFamily="18" charset="0"/>
                        </a:rPr>
                        <a:t>Improving community participation to adopt Healthy</a:t>
                      </a:r>
                      <a:r>
                        <a:rPr lang="en-IN" sz="2000" baseline="0" dirty="0" smtClean="0">
                          <a:latin typeface="Times New Roman" pitchFamily="18" charset="0"/>
                          <a:cs typeface="Times New Roman" pitchFamily="18" charset="0"/>
                        </a:rPr>
                        <a:t> life style</a:t>
                      </a:r>
                      <a:endParaRPr lang="en-US" sz="2000" dirty="0">
                        <a:latin typeface="Times New Roman" pitchFamily="18" charset="0"/>
                        <a:cs typeface="Times New Roman" pitchFamily="18" charset="0"/>
                      </a:endParaRPr>
                    </a:p>
                  </a:txBody>
                  <a:tcPr marL="106981" marR="106981"/>
                </a:tc>
                <a:tc>
                  <a:txBody>
                    <a:bodyPr/>
                    <a:lstStyle/>
                    <a:p>
                      <a:endParaRPr lang="en-US" sz="2000" dirty="0">
                        <a:latin typeface="Times New Roman" pitchFamily="18" charset="0"/>
                        <a:cs typeface="Times New Roman" pitchFamily="18" charset="0"/>
                      </a:endParaRPr>
                    </a:p>
                  </a:txBody>
                  <a:tcPr marL="106981" marR="106981"/>
                </a:tc>
                <a:tc>
                  <a:txBody>
                    <a:bodyPr/>
                    <a:lstStyle/>
                    <a:p>
                      <a:r>
                        <a:rPr lang="en-US" sz="2000" dirty="0" smtClean="0">
                          <a:latin typeface="Times New Roman" pitchFamily="18" charset="0"/>
                          <a:cs typeface="Times New Roman" pitchFamily="18" charset="0"/>
                        </a:rPr>
                        <a:t>Facilitate </a:t>
                      </a:r>
                      <a:r>
                        <a:rPr lang="en-US" sz="2000" dirty="0" smtClean="0">
                          <a:latin typeface="Times New Roman" pitchFamily="18" charset="0"/>
                          <a:cs typeface="Times New Roman" pitchFamily="18" charset="0"/>
                        </a:rPr>
                        <a:t>Tele-consultation</a:t>
                      </a:r>
                      <a:endParaRPr lang="en-US" sz="2000" dirty="0">
                        <a:latin typeface="Times New Roman" pitchFamily="18" charset="0"/>
                        <a:cs typeface="Times New Roman" pitchFamily="18" charset="0"/>
                      </a:endParaRPr>
                    </a:p>
                  </a:txBody>
                  <a:tcPr marL="106981" marR="106981"/>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IN" smtClean="0"/>
          </a:p>
        </p:txBody>
      </p:sp>
      <p:sp>
        <p:nvSpPr>
          <p:cNvPr id="3" name="Subtitle 2"/>
          <p:cNvSpPr>
            <a:spLocks noGrp="1"/>
          </p:cNvSpPr>
          <p:nvPr>
            <p:ph type="subTitle" idx="1"/>
          </p:nvPr>
        </p:nvSpPr>
        <p:spPr>
          <a:xfrm>
            <a:off x="8291076" y="2057400"/>
            <a:ext cx="624060" cy="1066800"/>
          </a:xfrm>
        </p:spPr>
        <p:txBody>
          <a:bodyPr rtlCol="0">
            <a:normAutofit/>
          </a:bodyPr>
          <a:lstStyle/>
          <a:p>
            <a:pPr fontAlgn="auto">
              <a:spcAft>
                <a:spcPts val="0"/>
              </a:spcAft>
              <a:buFont typeface="Arial" pitchFamily="34" charset="0"/>
              <a:buNone/>
              <a:defRPr/>
            </a:pPr>
            <a:endParaRPr lang="en-IN" dirty="0"/>
          </a:p>
        </p:txBody>
      </p:sp>
      <p:graphicFrame>
        <p:nvGraphicFramePr>
          <p:cNvPr id="4" name="Table 3"/>
          <p:cNvGraphicFramePr>
            <a:graphicFrameLocks noGrp="1"/>
          </p:cNvGraphicFramePr>
          <p:nvPr/>
        </p:nvGraphicFramePr>
        <p:xfrm>
          <a:off x="3107298" y="1397000"/>
          <a:ext cx="4481986" cy="4064000"/>
        </p:xfrm>
        <a:graphic>
          <a:graphicData uri="http://schemas.openxmlformats.org/drawingml/2006/table">
            <a:tbl>
              <a:tblPr/>
              <a:tblGrid>
                <a:gridCol w="4033788"/>
                <a:gridCol w="448198"/>
              </a:tblGrid>
              <a:tr h="3559938">
                <a:tc>
                  <a:txBody>
                    <a:bodyPr/>
                    <a:lstStyle/>
                    <a:p>
                      <a:pPr algn="ctr"/>
                      <a:endParaRPr lang="en-IN" sz="1500" dirty="0"/>
                    </a:p>
                  </a:txBody>
                  <a:tcPr marL="0" marR="0" marT="0" marB="0" anchor="ctr">
                    <a:lnL>
                      <a:noFill/>
                    </a:lnL>
                    <a:lnR>
                      <a:noFill/>
                    </a:lnR>
                    <a:lnT>
                      <a:noFill/>
                    </a:lnT>
                    <a:lnB>
                      <a:noFill/>
                    </a:lnB>
                  </a:tcPr>
                </a:tc>
                <a:tc>
                  <a:txBody>
                    <a:bodyPr/>
                    <a:lstStyle/>
                    <a:p>
                      <a:pPr algn="ctr"/>
                      <a:r>
                        <a:rPr lang="en-IN" sz="1500" dirty="0"/>
                        <a:t> </a:t>
                      </a:r>
                    </a:p>
                  </a:txBody>
                  <a:tcPr marL="0" marR="0" marT="0" marB="0" anchor="ctr">
                    <a:lnL>
                      <a:noFill/>
                    </a:lnL>
                    <a:lnR>
                      <a:noFill/>
                    </a:lnR>
                    <a:lnT>
                      <a:noFill/>
                    </a:lnT>
                    <a:lnB>
                      <a:noFill/>
                    </a:lnB>
                  </a:tcPr>
                </a:tc>
              </a:tr>
              <a:tr h="504062">
                <a:tc>
                  <a:txBody>
                    <a:bodyPr/>
                    <a:lstStyle/>
                    <a:p>
                      <a:pPr algn="ctr"/>
                      <a:endParaRPr lang="en-IN" sz="1500" dirty="0"/>
                    </a:p>
                  </a:txBody>
                  <a:tcPr marL="0" marR="0" marT="0" marB="0" anchor="ctr">
                    <a:lnL>
                      <a:noFill/>
                    </a:lnL>
                    <a:lnR>
                      <a:noFill/>
                    </a:lnR>
                    <a:lnT>
                      <a:noFill/>
                    </a:lnT>
                    <a:lnB>
                      <a:noFill/>
                    </a:lnB>
                  </a:tcPr>
                </a:tc>
                <a:tc>
                  <a:txBody>
                    <a:bodyPr/>
                    <a:lstStyle/>
                    <a:p>
                      <a:pPr algn="ctr"/>
                      <a:r>
                        <a:rPr lang="en-IN" sz="800" b="1" dirty="0"/>
                        <a:t>PROFILE OF THE KARNATAKA</a:t>
                      </a:r>
                      <a:endParaRPr lang="en-IN" sz="1500" dirty="0"/>
                    </a:p>
                  </a:txBody>
                  <a:tcPr marL="0" marR="0" marT="0" marB="0" anchor="ctr">
                    <a:lnL>
                      <a:noFill/>
                    </a:lnL>
                    <a:lnR>
                      <a:noFill/>
                    </a:lnR>
                    <a:lnT>
                      <a:noFill/>
                    </a:lnT>
                    <a:lnB>
                      <a:noFill/>
                    </a:lnB>
                  </a:tcPr>
                </a:tc>
              </a:tr>
            </a:tbl>
          </a:graphicData>
        </a:graphic>
      </p:graphicFrame>
      <p:pic>
        <p:nvPicPr>
          <p:cNvPr id="2057" name="Picture 1" descr="http://mohfw.nic.in/NRHM/Images/Map_Final/karna.jpg"/>
          <p:cNvPicPr>
            <a:picLocks noChangeAspect="1" noChangeArrowheads="1"/>
          </p:cNvPicPr>
          <p:nvPr/>
        </p:nvPicPr>
        <p:blipFill>
          <a:blip r:embed="rId2"/>
          <a:srcRect/>
          <a:stretch>
            <a:fillRect/>
          </a:stretch>
        </p:blipFill>
        <p:spPr bwMode="auto">
          <a:xfrm>
            <a:off x="1426421" y="0"/>
            <a:ext cx="9271742" cy="6858000"/>
          </a:xfrm>
          <a:prstGeom prst="rect">
            <a:avLst/>
          </a:prstGeom>
          <a:noFill/>
          <a:ln w="9525">
            <a:noFill/>
            <a:miter lim="800000"/>
            <a:headEnd/>
            <a:tailEnd/>
          </a:ln>
        </p:spPr>
      </p:pic>
      <p:sp>
        <p:nvSpPr>
          <p:cNvPr id="7" name="TextBox 6"/>
          <p:cNvSpPr txBox="1"/>
          <p:nvPr/>
        </p:nvSpPr>
        <p:spPr>
          <a:xfrm>
            <a:off x="7221261" y="304800"/>
            <a:ext cx="329860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b="1" dirty="0">
                <a:ln w="11430"/>
                <a:solidFill>
                  <a:srgbClr val="FF0000"/>
                </a:solidFill>
                <a:effectLst>
                  <a:outerShdw blurRad="50800" dist="39000" dir="5460000" algn="tl">
                    <a:srgbClr val="000000">
                      <a:alpha val="38000"/>
                    </a:srgbClr>
                  </a:outerShdw>
                </a:effectLst>
                <a:latin typeface="+mn-lt"/>
                <a:cs typeface="+mn-cs"/>
              </a:rPr>
              <a:t>STATE  AT  A GLANCE</a:t>
            </a:r>
          </a:p>
          <a:p>
            <a:pPr algn="ctr" fontAlgn="auto">
              <a:spcBef>
                <a:spcPts val="0"/>
              </a:spcBef>
              <a:spcAft>
                <a:spcPts val="0"/>
              </a:spcAft>
              <a:defRPr/>
            </a:pPr>
            <a:r>
              <a:rPr lang="en-US" b="1" dirty="0">
                <a:ln w="11430"/>
                <a:solidFill>
                  <a:srgbClr val="FF0000"/>
                </a:solidFill>
                <a:effectLst>
                  <a:outerShdw blurRad="50800" dist="39000" dir="5460000" algn="tl">
                    <a:srgbClr val="000000">
                      <a:alpha val="38000"/>
                    </a:srgbClr>
                  </a:outerShdw>
                </a:effectLst>
                <a:latin typeface="+mn-lt"/>
                <a:cs typeface="+mn-cs"/>
              </a:rPr>
              <a:t>On Health Perspective</a:t>
            </a:r>
            <a:endParaRPr lang="en-IN" b="1" dirty="0">
              <a:ln w="11430"/>
              <a:solidFill>
                <a:srgbClr val="FF0000"/>
              </a:solidFill>
              <a:effectLst>
                <a:outerShdw blurRad="50800" dist="39000" dir="5460000" algn="tl">
                  <a:srgbClr val="000000">
                    <a:alpha val="38000"/>
                  </a:srgbClr>
                </a:outerShdw>
              </a:effectLst>
              <a:latin typeface="+mn-lt"/>
              <a:cs typeface="+mn-cs"/>
            </a:endParaRPr>
          </a:p>
        </p:txBody>
      </p:sp>
      <p:sp>
        <p:nvSpPr>
          <p:cNvPr id="2059" name="TextBox 9"/>
          <p:cNvSpPr txBox="1">
            <a:spLocks noChangeArrowheads="1"/>
          </p:cNvSpPr>
          <p:nvPr/>
        </p:nvSpPr>
        <p:spPr bwMode="auto">
          <a:xfrm>
            <a:off x="13729310" y="1066800"/>
            <a:ext cx="184731" cy="369332"/>
          </a:xfrm>
          <a:prstGeom prst="rect">
            <a:avLst/>
          </a:prstGeom>
          <a:noFill/>
          <a:ln w="9525">
            <a:noFill/>
            <a:miter lim="800000"/>
            <a:headEnd/>
            <a:tailEnd/>
          </a:ln>
        </p:spPr>
        <p:txBody>
          <a:bodyPr wrap="none">
            <a:spAutoFit/>
          </a:bodyPr>
          <a:lstStyle/>
          <a:p>
            <a:endParaRPr lang="en-IN">
              <a:latin typeface="Calibri" pitchFamily="34" charset="0"/>
            </a:endParaRPr>
          </a:p>
        </p:txBody>
      </p:sp>
      <p:cxnSp>
        <p:nvCxnSpPr>
          <p:cNvPr id="9" name="Straight Arrow Connector 8"/>
          <p:cNvCxnSpPr/>
          <p:nvPr/>
        </p:nvCxnSpPr>
        <p:spPr>
          <a:xfrm rot="5400000" flipH="1" flipV="1">
            <a:off x="8968664" y="1828665"/>
            <a:ext cx="608012" cy="1858"/>
          </a:xfrm>
          <a:prstGeom prst="straightConnector1">
            <a:avLst/>
          </a:prstGeom>
          <a:ln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61" name="TextBox 20"/>
          <p:cNvSpPr txBox="1">
            <a:spLocks noChangeArrowheads="1"/>
          </p:cNvSpPr>
          <p:nvPr/>
        </p:nvSpPr>
        <p:spPr bwMode="auto">
          <a:xfrm>
            <a:off x="9093439" y="1219200"/>
            <a:ext cx="445757" cy="369888"/>
          </a:xfrm>
          <a:prstGeom prst="rect">
            <a:avLst/>
          </a:prstGeom>
          <a:noFill/>
          <a:ln w="9525">
            <a:noFill/>
            <a:miter lim="800000"/>
            <a:headEnd/>
            <a:tailEnd/>
          </a:ln>
        </p:spPr>
        <p:txBody>
          <a:bodyPr>
            <a:spAutoFit/>
          </a:bodyPr>
          <a:lstStyle/>
          <a:p>
            <a:r>
              <a:rPr lang="en-US">
                <a:latin typeface="Calibri" pitchFamily="34" charset="0"/>
              </a:rPr>
              <a:t>N</a:t>
            </a:r>
            <a:endParaRPr lang="en-IN">
              <a:latin typeface="Calibri" pitchFamily="34" charset="0"/>
            </a:endParaRPr>
          </a:p>
        </p:txBody>
      </p:sp>
      <p:sp>
        <p:nvSpPr>
          <p:cNvPr id="2062" name="TextBox 22"/>
          <p:cNvSpPr txBox="1">
            <a:spLocks noChangeArrowheads="1"/>
          </p:cNvSpPr>
          <p:nvPr/>
        </p:nvSpPr>
        <p:spPr bwMode="auto">
          <a:xfrm>
            <a:off x="2585390" y="2895600"/>
            <a:ext cx="356606" cy="400110"/>
          </a:xfrm>
          <a:prstGeom prst="rect">
            <a:avLst/>
          </a:prstGeom>
          <a:noFill/>
          <a:ln w="9525">
            <a:noFill/>
            <a:miter lim="800000"/>
            <a:headEnd/>
            <a:tailEnd/>
          </a:ln>
        </p:spPr>
        <p:txBody>
          <a:bodyPr>
            <a:spAutoFit/>
          </a:bodyPr>
          <a:lstStyle/>
          <a:p>
            <a:r>
              <a:rPr lang="en-US" sz="1000">
                <a:latin typeface="Calibri" pitchFamily="34" charset="0"/>
              </a:rPr>
              <a:t>GOA</a:t>
            </a:r>
            <a:endParaRPr lang="en-IN" sz="1000">
              <a:latin typeface="Calibri" pitchFamily="34" charset="0"/>
            </a:endParaRPr>
          </a:p>
        </p:txBody>
      </p:sp>
      <p:sp>
        <p:nvSpPr>
          <p:cNvPr id="2063" name="TextBox 23"/>
          <p:cNvSpPr txBox="1">
            <a:spLocks noChangeArrowheads="1"/>
          </p:cNvSpPr>
          <p:nvPr/>
        </p:nvSpPr>
        <p:spPr bwMode="auto">
          <a:xfrm>
            <a:off x="7577865" y="2743200"/>
            <a:ext cx="802362" cy="369888"/>
          </a:xfrm>
          <a:prstGeom prst="rect">
            <a:avLst/>
          </a:prstGeom>
          <a:noFill/>
          <a:ln w="9525">
            <a:noFill/>
            <a:miter lim="800000"/>
            <a:headEnd/>
            <a:tailEnd/>
          </a:ln>
        </p:spPr>
        <p:txBody>
          <a:bodyPr>
            <a:spAutoFit/>
          </a:bodyPr>
          <a:lstStyle/>
          <a:p>
            <a:r>
              <a:rPr lang="en-US">
                <a:latin typeface="Calibri" pitchFamily="34" charset="0"/>
              </a:rPr>
              <a:t>A P</a:t>
            </a:r>
            <a:endParaRPr lang="en-IN">
              <a:latin typeface="Calibri" pitchFamily="34" charset="0"/>
            </a:endParaRPr>
          </a:p>
        </p:txBody>
      </p:sp>
      <p:sp>
        <p:nvSpPr>
          <p:cNvPr id="2064" name="TextBox 24"/>
          <p:cNvSpPr txBox="1">
            <a:spLocks noChangeArrowheads="1"/>
          </p:cNvSpPr>
          <p:nvPr/>
        </p:nvSpPr>
        <p:spPr bwMode="auto">
          <a:xfrm>
            <a:off x="8469380" y="6096000"/>
            <a:ext cx="802362" cy="369888"/>
          </a:xfrm>
          <a:prstGeom prst="rect">
            <a:avLst/>
          </a:prstGeom>
          <a:noFill/>
          <a:ln w="9525">
            <a:noFill/>
            <a:miter lim="800000"/>
            <a:headEnd/>
            <a:tailEnd/>
          </a:ln>
        </p:spPr>
        <p:txBody>
          <a:bodyPr>
            <a:spAutoFit/>
          </a:bodyPr>
          <a:lstStyle/>
          <a:p>
            <a:r>
              <a:rPr lang="en-US">
                <a:latin typeface="Calibri" pitchFamily="34" charset="0"/>
              </a:rPr>
              <a:t>TN</a:t>
            </a:r>
            <a:endParaRPr lang="en-IN">
              <a:latin typeface="Calibri" pitchFamily="34" charset="0"/>
            </a:endParaRPr>
          </a:p>
        </p:txBody>
      </p:sp>
      <p:sp>
        <p:nvSpPr>
          <p:cNvPr id="2065" name="TextBox 26"/>
          <p:cNvSpPr txBox="1">
            <a:spLocks noChangeArrowheads="1"/>
          </p:cNvSpPr>
          <p:nvPr/>
        </p:nvSpPr>
        <p:spPr bwMode="auto">
          <a:xfrm>
            <a:off x="5170779" y="6400802"/>
            <a:ext cx="891514" cy="276225"/>
          </a:xfrm>
          <a:prstGeom prst="rect">
            <a:avLst/>
          </a:prstGeom>
          <a:noFill/>
          <a:ln w="9525">
            <a:noFill/>
            <a:miter lim="800000"/>
            <a:headEnd/>
            <a:tailEnd/>
          </a:ln>
        </p:spPr>
        <p:txBody>
          <a:bodyPr>
            <a:spAutoFit/>
          </a:bodyPr>
          <a:lstStyle/>
          <a:p>
            <a:r>
              <a:rPr lang="en-US" sz="1200">
                <a:latin typeface="Calibri" pitchFamily="34" charset="0"/>
              </a:rPr>
              <a:t>KERALA</a:t>
            </a:r>
            <a:endParaRPr lang="en-IN" sz="1200">
              <a:latin typeface="Calibri" pitchFamily="34" charset="0"/>
            </a:endParaRPr>
          </a:p>
        </p:txBody>
      </p:sp>
      <p:pic>
        <p:nvPicPr>
          <p:cNvPr id="2066" name="Picture 2"/>
          <p:cNvPicPr>
            <a:picLocks noChangeAspect="1" noChangeArrowheads="1"/>
          </p:cNvPicPr>
          <p:nvPr/>
        </p:nvPicPr>
        <p:blipFill>
          <a:blip r:embed="rId3"/>
          <a:srcRect/>
          <a:stretch>
            <a:fillRect/>
          </a:stretch>
        </p:blipFill>
        <p:spPr bwMode="auto">
          <a:xfrm>
            <a:off x="178302" y="838200"/>
            <a:ext cx="3031146" cy="2838450"/>
          </a:xfrm>
          <a:prstGeom prst="rect">
            <a:avLst/>
          </a:prstGeom>
          <a:noFill/>
          <a:ln w="9525">
            <a:noFill/>
            <a:miter lim="800000"/>
            <a:headEnd/>
            <a:tailEnd/>
          </a:ln>
        </p:spPr>
      </p:pic>
      <p:sp>
        <p:nvSpPr>
          <p:cNvPr id="2067" name="TextBox 14"/>
          <p:cNvSpPr txBox="1">
            <a:spLocks noChangeArrowheads="1"/>
          </p:cNvSpPr>
          <p:nvPr/>
        </p:nvSpPr>
        <p:spPr bwMode="auto">
          <a:xfrm>
            <a:off x="980665" y="1981200"/>
            <a:ext cx="980665" cy="369888"/>
          </a:xfrm>
          <a:prstGeom prst="rect">
            <a:avLst/>
          </a:prstGeom>
          <a:noFill/>
          <a:ln w="9525">
            <a:noFill/>
            <a:miter lim="800000"/>
            <a:headEnd/>
            <a:tailEnd/>
          </a:ln>
        </p:spPr>
        <p:txBody>
          <a:bodyPr>
            <a:spAutoFit/>
          </a:bodyPr>
          <a:lstStyle/>
          <a:p>
            <a:r>
              <a:rPr lang="en-US">
                <a:latin typeface="Calibri" pitchFamily="34" charset="0"/>
              </a:rPr>
              <a:t>India</a:t>
            </a:r>
            <a:endParaRPr lang="en-IN">
              <a:latin typeface="Calibri" pitchFamily="34" charset="0"/>
            </a:endParaRPr>
          </a:p>
        </p:txBody>
      </p:sp>
      <p:cxnSp>
        <p:nvCxnSpPr>
          <p:cNvPr id="16" name="Straight Arrow Connector 15"/>
          <p:cNvCxnSpPr/>
          <p:nvPr/>
        </p:nvCxnSpPr>
        <p:spPr>
          <a:xfrm>
            <a:off x="1069816" y="3124200"/>
            <a:ext cx="2228784" cy="457200"/>
          </a:xfrm>
          <a:prstGeom prst="straightConnector1">
            <a:avLst/>
          </a:prstGeom>
          <a:ln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44357" y="2971800"/>
            <a:ext cx="178302" cy="577850"/>
          </a:xfrm>
          <a:prstGeom prst="rect">
            <a:avLst/>
          </a:prstGeom>
          <a:noFill/>
        </p:spPr>
        <p:txBody>
          <a:bodyPr>
            <a:spAutoFit/>
          </a:bodyPr>
          <a:lstStyle/>
          <a:p>
            <a:pPr fontAlgn="auto">
              <a:spcBef>
                <a:spcPts val="0"/>
              </a:spcBef>
              <a:spcAft>
                <a:spcPts val="0"/>
              </a:spcAft>
              <a:defRPr/>
            </a:pPr>
            <a:r>
              <a:rPr lang="en-US" sz="1050" dirty="0">
                <a:latin typeface="Arial Rounded MT Bold" pitchFamily="34" charset="0"/>
                <a:cs typeface="+mn-cs"/>
              </a:rPr>
              <a:t>GOA</a:t>
            </a:r>
            <a:endParaRPr lang="en-IN" sz="1050" dirty="0">
              <a:latin typeface="Arial Rounded MT Bold" pitchFamily="34" charset="0"/>
              <a:cs typeface="+mn-cs"/>
            </a:endParaRPr>
          </a:p>
        </p:txBody>
      </p:sp>
      <p:sp>
        <p:nvSpPr>
          <p:cNvPr id="18" name="Freeform 17"/>
          <p:cNvSpPr/>
          <p:nvPr/>
        </p:nvSpPr>
        <p:spPr>
          <a:xfrm>
            <a:off x="681638" y="765177"/>
            <a:ext cx="796790" cy="182563"/>
          </a:xfrm>
          <a:custGeom>
            <a:avLst/>
            <a:gdLst>
              <a:gd name="connsiteX0" fmla="*/ 150519 w 681097"/>
              <a:gd name="connsiteY0" fmla="*/ 159926 h 182504"/>
              <a:gd name="connsiteX1" fmla="*/ 37630 w 681097"/>
              <a:gd name="connsiteY1" fmla="*/ 92193 h 182504"/>
              <a:gd name="connsiteX2" fmla="*/ 37630 w 681097"/>
              <a:gd name="connsiteY2" fmla="*/ 92193 h 182504"/>
              <a:gd name="connsiteX3" fmla="*/ 15052 w 681097"/>
              <a:gd name="connsiteY3" fmla="*/ 69615 h 182504"/>
              <a:gd name="connsiteX4" fmla="*/ 3763 w 681097"/>
              <a:gd name="connsiteY4" fmla="*/ 24459 h 182504"/>
              <a:gd name="connsiteX5" fmla="*/ 37630 w 681097"/>
              <a:gd name="connsiteY5" fmla="*/ 24459 h 182504"/>
              <a:gd name="connsiteX6" fmla="*/ 94074 w 681097"/>
              <a:gd name="connsiteY6" fmla="*/ 1881 h 182504"/>
              <a:gd name="connsiteX7" fmla="*/ 206963 w 681097"/>
              <a:gd name="connsiteY7" fmla="*/ 13170 h 182504"/>
              <a:gd name="connsiteX8" fmla="*/ 229541 w 681097"/>
              <a:gd name="connsiteY8" fmla="*/ 24459 h 182504"/>
              <a:gd name="connsiteX9" fmla="*/ 285985 w 681097"/>
              <a:gd name="connsiteY9" fmla="*/ 80904 h 182504"/>
              <a:gd name="connsiteX10" fmla="*/ 331141 w 681097"/>
              <a:gd name="connsiteY10" fmla="*/ 114770 h 182504"/>
              <a:gd name="connsiteX11" fmla="*/ 353719 w 681097"/>
              <a:gd name="connsiteY11" fmla="*/ 137348 h 182504"/>
              <a:gd name="connsiteX12" fmla="*/ 387585 w 681097"/>
              <a:gd name="connsiteY12" fmla="*/ 171215 h 182504"/>
              <a:gd name="connsiteX13" fmla="*/ 444030 w 681097"/>
              <a:gd name="connsiteY13" fmla="*/ 182504 h 182504"/>
              <a:gd name="connsiteX14" fmla="*/ 477897 w 681097"/>
              <a:gd name="connsiteY14" fmla="*/ 171215 h 182504"/>
              <a:gd name="connsiteX15" fmla="*/ 523052 w 681097"/>
              <a:gd name="connsiteY15" fmla="*/ 159926 h 182504"/>
              <a:gd name="connsiteX16" fmla="*/ 523052 w 681097"/>
              <a:gd name="connsiteY16" fmla="*/ 126059 h 182504"/>
              <a:gd name="connsiteX17" fmla="*/ 556919 w 681097"/>
              <a:gd name="connsiteY17" fmla="*/ 126059 h 182504"/>
              <a:gd name="connsiteX18" fmla="*/ 579497 w 681097"/>
              <a:gd name="connsiteY18" fmla="*/ 103481 h 182504"/>
              <a:gd name="connsiteX19" fmla="*/ 579497 w 681097"/>
              <a:gd name="connsiteY19" fmla="*/ 80904 h 182504"/>
              <a:gd name="connsiteX20" fmla="*/ 511763 w 681097"/>
              <a:gd name="connsiteY20" fmla="*/ 126059 h 182504"/>
              <a:gd name="connsiteX21" fmla="*/ 534341 w 681097"/>
              <a:gd name="connsiteY21" fmla="*/ 103481 h 182504"/>
              <a:gd name="connsiteX22" fmla="*/ 534341 w 681097"/>
              <a:gd name="connsiteY22" fmla="*/ 103481 h 182504"/>
              <a:gd name="connsiteX23" fmla="*/ 534341 w 681097"/>
              <a:gd name="connsiteY23" fmla="*/ 92193 h 182504"/>
              <a:gd name="connsiteX24" fmla="*/ 568208 w 681097"/>
              <a:gd name="connsiteY24" fmla="*/ 80904 h 182504"/>
              <a:gd name="connsiteX25" fmla="*/ 602074 w 681097"/>
              <a:gd name="connsiteY25" fmla="*/ 80904 h 182504"/>
              <a:gd name="connsiteX26" fmla="*/ 602074 w 681097"/>
              <a:gd name="connsiteY26" fmla="*/ 80904 h 182504"/>
              <a:gd name="connsiteX27" fmla="*/ 624652 w 681097"/>
              <a:gd name="connsiteY27" fmla="*/ 80904 h 182504"/>
              <a:gd name="connsiteX28" fmla="*/ 658519 w 681097"/>
              <a:gd name="connsiteY28" fmla="*/ 80904 h 182504"/>
              <a:gd name="connsiteX29" fmla="*/ 681097 w 681097"/>
              <a:gd name="connsiteY29" fmla="*/ 126059 h 1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1097" h="182504">
                <a:moveTo>
                  <a:pt x="150519" y="159926"/>
                </a:moveTo>
                <a:lnTo>
                  <a:pt x="37630" y="92193"/>
                </a:lnTo>
                <a:lnTo>
                  <a:pt x="37630" y="92193"/>
                </a:lnTo>
                <a:cubicBezTo>
                  <a:pt x="33867" y="88430"/>
                  <a:pt x="20697" y="80904"/>
                  <a:pt x="15052" y="69615"/>
                </a:cubicBezTo>
                <a:cubicBezTo>
                  <a:pt x="9408" y="58326"/>
                  <a:pt x="0" y="31985"/>
                  <a:pt x="3763" y="24459"/>
                </a:cubicBezTo>
                <a:cubicBezTo>
                  <a:pt x="7526" y="16933"/>
                  <a:pt x="22578" y="28222"/>
                  <a:pt x="37630" y="24459"/>
                </a:cubicBezTo>
                <a:cubicBezTo>
                  <a:pt x="52682" y="20696"/>
                  <a:pt x="65852" y="3762"/>
                  <a:pt x="94074" y="1881"/>
                </a:cubicBezTo>
                <a:cubicBezTo>
                  <a:pt x="122296" y="0"/>
                  <a:pt x="184385" y="9407"/>
                  <a:pt x="206963" y="13170"/>
                </a:cubicBezTo>
                <a:cubicBezTo>
                  <a:pt x="229541" y="16933"/>
                  <a:pt x="216371" y="13170"/>
                  <a:pt x="229541" y="24459"/>
                </a:cubicBezTo>
                <a:cubicBezTo>
                  <a:pt x="242711" y="35748"/>
                  <a:pt x="269052" y="65852"/>
                  <a:pt x="285985" y="80904"/>
                </a:cubicBezTo>
                <a:cubicBezTo>
                  <a:pt x="302918" y="95956"/>
                  <a:pt x="319852" y="105363"/>
                  <a:pt x="331141" y="114770"/>
                </a:cubicBezTo>
                <a:cubicBezTo>
                  <a:pt x="342430" y="124177"/>
                  <a:pt x="353719" y="137348"/>
                  <a:pt x="353719" y="137348"/>
                </a:cubicBezTo>
                <a:cubicBezTo>
                  <a:pt x="363126" y="146755"/>
                  <a:pt x="372533" y="163689"/>
                  <a:pt x="387585" y="171215"/>
                </a:cubicBezTo>
                <a:cubicBezTo>
                  <a:pt x="402637" y="178741"/>
                  <a:pt x="428978" y="182504"/>
                  <a:pt x="444030" y="182504"/>
                </a:cubicBezTo>
                <a:cubicBezTo>
                  <a:pt x="459082" y="182504"/>
                  <a:pt x="464727" y="174978"/>
                  <a:pt x="477897" y="171215"/>
                </a:cubicBezTo>
                <a:cubicBezTo>
                  <a:pt x="491067" y="167452"/>
                  <a:pt x="515526" y="167452"/>
                  <a:pt x="523052" y="159926"/>
                </a:cubicBezTo>
                <a:cubicBezTo>
                  <a:pt x="530578" y="152400"/>
                  <a:pt x="517408" y="131703"/>
                  <a:pt x="523052" y="126059"/>
                </a:cubicBezTo>
                <a:cubicBezTo>
                  <a:pt x="528696" y="120415"/>
                  <a:pt x="547512" y="129822"/>
                  <a:pt x="556919" y="126059"/>
                </a:cubicBezTo>
                <a:cubicBezTo>
                  <a:pt x="566326" y="122296"/>
                  <a:pt x="575734" y="111007"/>
                  <a:pt x="579497" y="103481"/>
                </a:cubicBezTo>
                <a:cubicBezTo>
                  <a:pt x="583260" y="95955"/>
                  <a:pt x="590786" y="77141"/>
                  <a:pt x="579497" y="80904"/>
                </a:cubicBezTo>
                <a:cubicBezTo>
                  <a:pt x="568208" y="84667"/>
                  <a:pt x="519289" y="122296"/>
                  <a:pt x="511763" y="126059"/>
                </a:cubicBezTo>
                <a:cubicBezTo>
                  <a:pt x="504237" y="129822"/>
                  <a:pt x="534341" y="103481"/>
                  <a:pt x="534341" y="103481"/>
                </a:cubicBezTo>
                <a:lnTo>
                  <a:pt x="534341" y="103481"/>
                </a:lnTo>
                <a:cubicBezTo>
                  <a:pt x="534341" y="101600"/>
                  <a:pt x="528697" y="95956"/>
                  <a:pt x="534341" y="92193"/>
                </a:cubicBezTo>
                <a:cubicBezTo>
                  <a:pt x="539985" y="88430"/>
                  <a:pt x="556919" y="82786"/>
                  <a:pt x="568208" y="80904"/>
                </a:cubicBezTo>
                <a:cubicBezTo>
                  <a:pt x="579497" y="79023"/>
                  <a:pt x="602074" y="80904"/>
                  <a:pt x="602074" y="80904"/>
                </a:cubicBezTo>
                <a:lnTo>
                  <a:pt x="602074" y="80904"/>
                </a:lnTo>
                <a:lnTo>
                  <a:pt x="624652" y="80904"/>
                </a:lnTo>
                <a:cubicBezTo>
                  <a:pt x="634059" y="80904"/>
                  <a:pt x="649112" y="73378"/>
                  <a:pt x="658519" y="80904"/>
                </a:cubicBezTo>
                <a:cubicBezTo>
                  <a:pt x="667926" y="88430"/>
                  <a:pt x="674511" y="107244"/>
                  <a:pt x="681097" y="126059"/>
                </a:cubicBezTo>
              </a:path>
            </a:pathLst>
          </a:custGeom>
          <a:ln>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IN" dirty="0"/>
          </a:p>
        </p:txBody>
      </p:sp>
      <p:cxnSp>
        <p:nvCxnSpPr>
          <p:cNvPr id="29" name="Straight Connector 28"/>
          <p:cNvCxnSpPr/>
          <p:nvPr/>
        </p:nvCxnSpPr>
        <p:spPr>
          <a:xfrm>
            <a:off x="9182591" y="1828800"/>
            <a:ext cx="17830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11" y="274638"/>
            <a:ext cx="9450044" cy="715962"/>
          </a:xfrm>
        </p:spPr>
        <p:txBody>
          <a:bodyPr>
            <a:normAutofit/>
          </a:bodyPr>
          <a:lstStyle/>
          <a:p>
            <a:r>
              <a:rPr lang="en-US" sz="3600" b="1" dirty="0" smtClean="0">
                <a:latin typeface="Times New Roman" pitchFamily="18" charset="0"/>
                <a:cs typeface="Times New Roman" pitchFamily="18" charset="0"/>
              </a:rPr>
              <a:t>Work coordination of CHO</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34909" y="914400"/>
          <a:ext cx="9628346"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As a CHO, need to work in close coordination with</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latin typeface="Times New Roman" pitchFamily="18" charset="0"/>
                <a:cs typeface="Times New Roman" pitchFamily="18" charset="0"/>
              </a:rPr>
              <a:t>Team of ASHAs and MPWs at your HWCs.</a:t>
            </a:r>
          </a:p>
          <a:p>
            <a:pPr>
              <a:buNone/>
            </a:pPr>
            <a:r>
              <a:rPr lang="en-US" dirty="0" smtClean="0">
                <a:latin typeface="Times New Roman" pitchFamily="18" charset="0"/>
                <a:cs typeface="Times New Roman" pitchFamily="18" charset="0"/>
              </a:rPr>
              <a:t>• Service providers of your linked PHC. </a:t>
            </a:r>
          </a:p>
          <a:p>
            <a:pPr>
              <a:buNone/>
            </a:pPr>
            <a:r>
              <a:rPr lang="en-US" dirty="0" smtClean="0">
                <a:latin typeface="Times New Roman" pitchFamily="18" charset="0"/>
                <a:cs typeface="Times New Roman" pitchFamily="18" charset="0"/>
              </a:rPr>
              <a:t>• Block Medical Officer In-charge.</a:t>
            </a:r>
          </a:p>
          <a:p>
            <a:pPr>
              <a:buNone/>
            </a:pPr>
            <a:r>
              <a:rPr lang="en-US" dirty="0" smtClean="0">
                <a:latin typeface="Times New Roman" pitchFamily="18" charset="0"/>
                <a:cs typeface="Times New Roman" pitchFamily="18" charset="0"/>
              </a:rPr>
              <a:t>• Service providers at secondary care facilities for referral support, RBSK Teams, VHSNCs, AWWs, School teachers for the delivery of CPHC.</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FD678DA3-9098-4794-833E-59BDEE987038}"/>
              </a:ext>
            </a:extLst>
          </p:cNvPr>
          <p:cNvGraphicFramePr/>
          <p:nvPr/>
        </p:nvGraphicFramePr>
        <p:xfrm>
          <a:off x="-713211" y="762002"/>
          <a:ext cx="6864655" cy="5704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 xmlns:a16="http://schemas.microsoft.com/office/drawing/2014/main" id="{29FBE174-EE59-4136-BDAE-52A917BD960D}"/>
              </a:ext>
            </a:extLst>
          </p:cNvPr>
          <p:cNvSpPr txBox="1"/>
          <p:nvPr/>
        </p:nvSpPr>
        <p:spPr>
          <a:xfrm>
            <a:off x="5098341" y="2670500"/>
            <a:ext cx="5283477" cy="7078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spAutoFit/>
          </a:bodyPr>
          <a:lstStyle/>
          <a:p>
            <a:pPr eaLnBrk="1" fontAlgn="auto" hangingPunct="1">
              <a:spcBef>
                <a:spcPts val="0"/>
              </a:spcBef>
              <a:spcAft>
                <a:spcPts val="0"/>
              </a:spcAft>
              <a:defRPr/>
            </a:pPr>
            <a:r>
              <a:rPr lang="en-IN" sz="2000" dirty="0">
                <a:solidFill>
                  <a:schemeClr val="tx1"/>
                </a:solidFill>
              </a:rPr>
              <a:t>Sub centres/PHC/UPHC strengthened as HWC</a:t>
            </a:r>
          </a:p>
          <a:p>
            <a:pPr eaLnBrk="1" fontAlgn="auto" hangingPunct="1">
              <a:spcBef>
                <a:spcPts val="0"/>
              </a:spcBef>
              <a:spcAft>
                <a:spcPts val="0"/>
              </a:spcAft>
              <a:defRPr/>
            </a:pPr>
            <a:endParaRPr lang="en-IN" sz="2000" dirty="0">
              <a:solidFill>
                <a:schemeClr val="tx1"/>
              </a:solidFill>
            </a:endParaRPr>
          </a:p>
        </p:txBody>
      </p:sp>
      <p:sp>
        <p:nvSpPr>
          <p:cNvPr id="8" name="TextBox 7">
            <a:extLst>
              <a:ext uri="{FF2B5EF4-FFF2-40B4-BE49-F238E27FC236}">
                <a16:creationId xmlns="" xmlns:a16="http://schemas.microsoft.com/office/drawing/2014/main" id="{2F59A80E-16A5-4337-ABF5-C4068EB55653}"/>
              </a:ext>
            </a:extLst>
          </p:cNvPr>
          <p:cNvSpPr txBox="1"/>
          <p:nvPr/>
        </p:nvSpPr>
        <p:spPr>
          <a:xfrm>
            <a:off x="5090255" y="4414782"/>
            <a:ext cx="5340454" cy="132343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eaLnBrk="1" fontAlgn="auto" hangingPunct="1">
              <a:spcBef>
                <a:spcPts val="0"/>
              </a:spcBef>
              <a:spcAft>
                <a:spcPts val="0"/>
              </a:spcAft>
              <a:defRPr/>
            </a:pPr>
            <a:r>
              <a:rPr lang="en-IN" sz="2000" dirty="0">
                <a:solidFill>
                  <a:schemeClr val="tx1"/>
                </a:solidFill>
              </a:rPr>
              <a:t>General medical Consultation (at PHC/UPHC); </a:t>
            </a:r>
          </a:p>
          <a:p>
            <a:pPr eaLnBrk="1" fontAlgn="auto" hangingPunct="1">
              <a:spcBef>
                <a:spcPts val="0"/>
              </a:spcBef>
              <a:spcAft>
                <a:spcPts val="0"/>
              </a:spcAft>
              <a:defRPr/>
            </a:pPr>
            <a:r>
              <a:rPr lang="en-IN" sz="2000" dirty="0">
                <a:solidFill>
                  <a:schemeClr val="tx1"/>
                </a:solidFill>
              </a:rPr>
              <a:t>Specialist consultation and First level of hospitalization at CHC/SDH/DH</a:t>
            </a:r>
          </a:p>
          <a:p>
            <a:pPr eaLnBrk="1" fontAlgn="auto" hangingPunct="1">
              <a:spcBef>
                <a:spcPts val="0"/>
              </a:spcBef>
              <a:spcAft>
                <a:spcPts val="0"/>
              </a:spcAft>
              <a:defRPr/>
            </a:pPr>
            <a:endParaRPr lang="en-IN" sz="2000" dirty="0">
              <a:solidFill>
                <a:schemeClr val="tx1"/>
              </a:solidFill>
            </a:endParaRPr>
          </a:p>
        </p:txBody>
      </p:sp>
      <p:sp>
        <p:nvSpPr>
          <p:cNvPr id="9" name="TextBox 8">
            <a:extLst>
              <a:ext uri="{FF2B5EF4-FFF2-40B4-BE49-F238E27FC236}">
                <a16:creationId xmlns="" xmlns:a16="http://schemas.microsoft.com/office/drawing/2014/main" id="{09DE0F5B-F46D-45EF-B302-C125CEC7CC9B}"/>
              </a:ext>
            </a:extLst>
          </p:cNvPr>
          <p:cNvSpPr txBox="1"/>
          <p:nvPr/>
        </p:nvSpPr>
        <p:spPr>
          <a:xfrm>
            <a:off x="4992476" y="762003"/>
            <a:ext cx="5438233" cy="132343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a:spAutoFit/>
          </a:bodyPr>
          <a:lstStyle/>
          <a:p>
            <a:pPr lvl="1" eaLnBrk="1" fontAlgn="auto" hangingPunct="1">
              <a:spcBef>
                <a:spcPts val="0"/>
              </a:spcBef>
              <a:spcAft>
                <a:spcPts val="0"/>
              </a:spcAft>
              <a:defRPr/>
            </a:pPr>
            <a:r>
              <a:rPr lang="en-US" sz="2000" dirty="0">
                <a:solidFill>
                  <a:schemeClr val="tx1"/>
                </a:solidFill>
              </a:rPr>
              <a:t>Comprehensive Primary Health Care : Preventive, Promotive, Curative, Palliative, and Rehabilitative and delivered close to where people live. </a:t>
            </a:r>
            <a:endParaRPr lang="en-IN" sz="2000" dirty="0">
              <a:solidFill>
                <a:schemeClr val="tx1"/>
              </a:solidFill>
            </a:endParaRPr>
          </a:p>
        </p:txBody>
      </p:sp>
      <p:sp>
        <p:nvSpPr>
          <p:cNvPr id="3" name="Title 2">
            <a:extLst>
              <a:ext uri="{FF2B5EF4-FFF2-40B4-BE49-F238E27FC236}">
                <a16:creationId xmlns="" xmlns:a16="http://schemas.microsoft.com/office/drawing/2014/main" id="{5A07D62F-C874-46D5-AF1E-DF1EDACD37B8}"/>
              </a:ext>
            </a:extLst>
          </p:cNvPr>
          <p:cNvSpPr>
            <a:spLocks noGrp="1"/>
          </p:cNvSpPr>
          <p:nvPr>
            <p:ph type="title"/>
          </p:nvPr>
        </p:nvSpPr>
        <p:spPr>
          <a:xfrm>
            <a:off x="0" y="76200"/>
            <a:ext cx="10698163" cy="495300"/>
          </a:xfrm>
          <a:solidFill>
            <a:schemeClr val="tx2">
              <a:lumMod val="20000"/>
              <a:lumOff val="80000"/>
            </a:schemeClr>
          </a:solidFill>
          <a:effectLst>
            <a:outerShdw blurRad="50800" dist="38100" dir="2700000" algn="tl" rotWithShape="0">
              <a:prstClr val="black">
                <a:alpha val="40000"/>
              </a:prstClr>
            </a:outerShdw>
          </a:effectLst>
        </p:spPr>
        <p:txBody>
          <a:bodyPr rtlCol="0">
            <a:noAutofit/>
          </a:bodyPr>
          <a:lstStyle/>
          <a:p>
            <a:pPr eaLnBrk="1" fontAlgn="auto" hangingPunct="1">
              <a:spcAft>
                <a:spcPts val="0"/>
              </a:spcAft>
              <a:defRPr/>
            </a:pPr>
            <a:r>
              <a:rPr lang="en-IN" sz="2800" b="1" dirty="0">
                <a:solidFill>
                  <a:srgbClr val="0070C0"/>
                </a:solidFill>
                <a:latin typeface="+mn-lt"/>
              </a:rPr>
              <a:t>Organization of Comprehensive Primary Health Care</a:t>
            </a:r>
            <a:endParaRPr lang="en-US" sz="2800" b="1" dirty="0">
              <a:solidFill>
                <a:srgbClr val="0070C0"/>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p:cNvPicPr>
          <p:nvPr/>
        </p:nvPicPr>
        <p:blipFill>
          <a:blip r:embed="rId2"/>
          <a:srcRect/>
          <a:stretch>
            <a:fillRect/>
          </a:stretch>
        </p:blipFill>
        <p:spPr bwMode="auto">
          <a:xfrm>
            <a:off x="2033767" y="1477963"/>
            <a:ext cx="1116249" cy="438150"/>
          </a:xfrm>
          <a:prstGeom prst="rect">
            <a:avLst/>
          </a:prstGeom>
          <a:noFill/>
          <a:ln w="9525">
            <a:noFill/>
            <a:miter lim="800000"/>
            <a:headEnd/>
            <a:tailEnd/>
          </a:ln>
        </p:spPr>
      </p:pic>
      <p:pic>
        <p:nvPicPr>
          <p:cNvPr id="19459" name="Picture 10"/>
          <p:cNvPicPr>
            <a:picLocks noChangeAspect="1"/>
          </p:cNvPicPr>
          <p:nvPr/>
        </p:nvPicPr>
        <p:blipFill>
          <a:blip r:embed="rId3"/>
          <a:srcRect/>
          <a:stretch>
            <a:fillRect/>
          </a:stretch>
        </p:blipFill>
        <p:spPr bwMode="auto">
          <a:xfrm>
            <a:off x="2061625" y="1965325"/>
            <a:ext cx="224737" cy="503238"/>
          </a:xfrm>
          <a:prstGeom prst="rect">
            <a:avLst/>
          </a:prstGeom>
          <a:noFill/>
          <a:ln w="9525">
            <a:noFill/>
            <a:miter lim="800000"/>
            <a:headEnd/>
            <a:tailEnd/>
          </a:ln>
        </p:spPr>
      </p:pic>
      <p:pic>
        <p:nvPicPr>
          <p:cNvPr id="19460" name="Picture 11"/>
          <p:cNvPicPr>
            <a:picLocks noChangeAspect="1"/>
          </p:cNvPicPr>
          <p:nvPr/>
        </p:nvPicPr>
        <p:blipFill>
          <a:blip r:embed="rId4"/>
          <a:srcRect/>
          <a:stretch>
            <a:fillRect/>
          </a:stretch>
        </p:blipFill>
        <p:spPr bwMode="auto">
          <a:xfrm>
            <a:off x="2325364" y="1957388"/>
            <a:ext cx="224737" cy="503237"/>
          </a:xfrm>
          <a:prstGeom prst="rect">
            <a:avLst/>
          </a:prstGeom>
          <a:noFill/>
          <a:ln w="9525">
            <a:noFill/>
            <a:miter lim="800000"/>
            <a:headEnd/>
            <a:tailEnd/>
          </a:ln>
        </p:spPr>
      </p:pic>
      <p:pic>
        <p:nvPicPr>
          <p:cNvPr id="19461" name="Picture 13"/>
          <p:cNvPicPr>
            <a:picLocks noChangeAspect="1"/>
          </p:cNvPicPr>
          <p:nvPr/>
        </p:nvPicPr>
        <p:blipFill>
          <a:blip r:embed="rId4"/>
          <a:srcRect/>
          <a:stretch>
            <a:fillRect/>
          </a:stretch>
        </p:blipFill>
        <p:spPr bwMode="auto">
          <a:xfrm>
            <a:off x="2594678" y="1957388"/>
            <a:ext cx="224736" cy="503237"/>
          </a:xfrm>
          <a:prstGeom prst="rect">
            <a:avLst/>
          </a:prstGeom>
          <a:noFill/>
          <a:ln w="9525">
            <a:noFill/>
            <a:miter lim="800000"/>
            <a:headEnd/>
            <a:tailEnd/>
          </a:ln>
        </p:spPr>
      </p:pic>
      <p:pic>
        <p:nvPicPr>
          <p:cNvPr id="19462" name="Picture 14"/>
          <p:cNvPicPr>
            <a:picLocks noChangeAspect="1"/>
          </p:cNvPicPr>
          <p:nvPr/>
        </p:nvPicPr>
        <p:blipFill>
          <a:blip r:embed="rId5"/>
          <a:srcRect/>
          <a:stretch>
            <a:fillRect/>
          </a:stretch>
        </p:blipFill>
        <p:spPr bwMode="auto">
          <a:xfrm>
            <a:off x="2839844" y="1965325"/>
            <a:ext cx="226593" cy="503238"/>
          </a:xfrm>
          <a:prstGeom prst="rect">
            <a:avLst/>
          </a:prstGeom>
          <a:noFill/>
          <a:ln w="9525">
            <a:noFill/>
            <a:miter lim="800000"/>
            <a:headEnd/>
            <a:tailEnd/>
          </a:ln>
        </p:spPr>
      </p:pic>
      <p:pic>
        <p:nvPicPr>
          <p:cNvPr id="19463" name="Picture 16"/>
          <p:cNvPicPr>
            <a:picLocks noChangeAspect="1"/>
          </p:cNvPicPr>
          <p:nvPr/>
        </p:nvPicPr>
        <p:blipFill>
          <a:blip r:embed="rId6"/>
          <a:srcRect/>
          <a:stretch>
            <a:fillRect/>
          </a:stretch>
        </p:blipFill>
        <p:spPr bwMode="auto">
          <a:xfrm>
            <a:off x="3120298" y="1952625"/>
            <a:ext cx="224737" cy="503238"/>
          </a:xfrm>
          <a:prstGeom prst="rect">
            <a:avLst/>
          </a:prstGeom>
          <a:noFill/>
          <a:ln w="9525">
            <a:noFill/>
            <a:miter lim="800000"/>
            <a:headEnd/>
            <a:tailEnd/>
          </a:ln>
        </p:spPr>
      </p:pic>
      <p:pic>
        <p:nvPicPr>
          <p:cNvPr id="19464" name="Picture 17"/>
          <p:cNvPicPr>
            <a:picLocks noChangeAspect="1"/>
          </p:cNvPicPr>
          <p:nvPr/>
        </p:nvPicPr>
        <p:blipFill>
          <a:blip r:embed="rId7"/>
          <a:srcRect/>
          <a:stretch>
            <a:fillRect/>
          </a:stretch>
        </p:blipFill>
        <p:spPr bwMode="auto">
          <a:xfrm>
            <a:off x="3603201" y="1651001"/>
            <a:ext cx="260025" cy="500063"/>
          </a:xfrm>
          <a:prstGeom prst="rect">
            <a:avLst/>
          </a:prstGeom>
          <a:noFill/>
          <a:ln w="9525">
            <a:noFill/>
            <a:miter lim="800000"/>
            <a:headEnd/>
            <a:tailEnd/>
          </a:ln>
        </p:spPr>
      </p:pic>
      <p:pic>
        <p:nvPicPr>
          <p:cNvPr id="19465" name="Picture 18"/>
          <p:cNvPicPr>
            <a:picLocks noChangeAspect="1"/>
          </p:cNvPicPr>
          <p:nvPr/>
        </p:nvPicPr>
        <p:blipFill>
          <a:blip r:embed="rId8"/>
          <a:srcRect/>
          <a:stretch>
            <a:fillRect/>
          </a:stretch>
        </p:blipFill>
        <p:spPr bwMode="auto">
          <a:xfrm>
            <a:off x="3868798" y="1627188"/>
            <a:ext cx="302743" cy="500062"/>
          </a:xfrm>
          <a:prstGeom prst="rect">
            <a:avLst/>
          </a:prstGeom>
          <a:noFill/>
          <a:ln w="9525">
            <a:noFill/>
            <a:miter lim="800000"/>
            <a:headEnd/>
            <a:tailEnd/>
          </a:ln>
        </p:spPr>
      </p:pic>
      <p:pic>
        <p:nvPicPr>
          <p:cNvPr id="19466" name="Picture 32"/>
          <p:cNvPicPr>
            <a:picLocks noChangeAspect="1"/>
          </p:cNvPicPr>
          <p:nvPr/>
        </p:nvPicPr>
        <p:blipFill>
          <a:blip r:embed="rId9"/>
          <a:srcRect/>
          <a:stretch>
            <a:fillRect/>
          </a:stretch>
        </p:blipFill>
        <p:spPr bwMode="auto">
          <a:xfrm>
            <a:off x="3359893" y="1620839"/>
            <a:ext cx="263740" cy="257175"/>
          </a:xfrm>
          <a:prstGeom prst="rect">
            <a:avLst/>
          </a:prstGeom>
          <a:noFill/>
          <a:ln w="9525">
            <a:noFill/>
            <a:miter lim="800000"/>
            <a:headEnd/>
            <a:tailEnd/>
          </a:ln>
        </p:spPr>
      </p:pic>
      <p:sp>
        <p:nvSpPr>
          <p:cNvPr id="13" name="Rounded Rectangle 12">
            <a:extLst>
              <a:ext uri="{FF2B5EF4-FFF2-40B4-BE49-F238E27FC236}">
                <a16:creationId xmlns="" xmlns:a16="http://schemas.microsoft.com/office/drawing/2014/main" id="{5F734FC2-155A-45DD-8D08-B74DFCFF0305}"/>
              </a:ext>
            </a:extLst>
          </p:cNvPr>
          <p:cNvSpPr/>
          <p:nvPr/>
        </p:nvSpPr>
        <p:spPr>
          <a:xfrm rot="16200000">
            <a:off x="850151" y="2083028"/>
            <a:ext cx="1709738" cy="40118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schemeClr val="tx1"/>
                </a:solidFill>
              </a:rPr>
              <a:t>Village/Urban Ward</a:t>
            </a:r>
          </a:p>
        </p:txBody>
      </p:sp>
      <p:sp>
        <p:nvSpPr>
          <p:cNvPr id="15" name="Rounded Rectangle 14">
            <a:extLst>
              <a:ext uri="{FF2B5EF4-FFF2-40B4-BE49-F238E27FC236}">
                <a16:creationId xmlns="" xmlns:a16="http://schemas.microsoft.com/office/drawing/2014/main" id="{747EC147-2EF2-49EC-95BF-5790A41602E5}"/>
              </a:ext>
            </a:extLst>
          </p:cNvPr>
          <p:cNvSpPr/>
          <p:nvPr/>
        </p:nvSpPr>
        <p:spPr>
          <a:xfrm>
            <a:off x="3462046" y="1955800"/>
            <a:ext cx="1385560" cy="342900"/>
          </a:xfrm>
          <a:prstGeom prst="roundRect">
            <a:avLst>
              <a:gd name="adj" fmla="val 2826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b="1" dirty="0">
                <a:solidFill>
                  <a:schemeClr val="tx1"/>
                </a:solidFill>
              </a:rPr>
              <a:t>ASHA/MPW</a:t>
            </a:r>
          </a:p>
        </p:txBody>
      </p:sp>
      <p:sp>
        <p:nvSpPr>
          <p:cNvPr id="16" name="Folded Corner 15">
            <a:extLst>
              <a:ext uri="{FF2B5EF4-FFF2-40B4-BE49-F238E27FC236}">
                <a16:creationId xmlns="" xmlns:a16="http://schemas.microsoft.com/office/drawing/2014/main" id="{1D78AEF3-8B44-46D6-9F11-79F636B3B05C}"/>
              </a:ext>
            </a:extLst>
          </p:cNvPr>
          <p:cNvSpPr/>
          <p:nvPr/>
        </p:nvSpPr>
        <p:spPr>
          <a:xfrm>
            <a:off x="2173065" y="2373315"/>
            <a:ext cx="3137014" cy="146843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eaLnBrk="1" fontAlgn="auto" hangingPunct="1">
              <a:spcBef>
                <a:spcPts val="0"/>
              </a:spcBef>
              <a:spcAft>
                <a:spcPts val="0"/>
              </a:spcAft>
              <a:buFont typeface="Arial" panose="020B0604020202020204" pitchFamily="34" charset="0"/>
              <a:buChar char="•"/>
              <a:defRPr/>
            </a:pPr>
            <a:endParaRPr lang="en-US" sz="1200" dirty="0"/>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Population Enumeration </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Outreach Services</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Community Based Screening </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Risk Assessment </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Awareness Generation </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Follow up of confirmed cases</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Counselling: Lifestyle changes; treatment compliance</a:t>
            </a:r>
          </a:p>
        </p:txBody>
      </p:sp>
      <p:pic>
        <p:nvPicPr>
          <p:cNvPr id="19470" name="Picture 19"/>
          <p:cNvPicPr>
            <a:picLocks noChangeAspect="1"/>
          </p:cNvPicPr>
          <p:nvPr/>
        </p:nvPicPr>
        <p:blipFill>
          <a:blip r:embed="rId10"/>
          <a:srcRect/>
          <a:stretch>
            <a:fillRect/>
          </a:stretch>
        </p:blipFill>
        <p:spPr bwMode="auto">
          <a:xfrm>
            <a:off x="6251740" y="1397000"/>
            <a:ext cx="845081" cy="446088"/>
          </a:xfrm>
          <a:prstGeom prst="rect">
            <a:avLst/>
          </a:prstGeom>
          <a:noFill/>
          <a:ln w="9525">
            <a:noFill/>
            <a:miter lim="800000"/>
            <a:headEnd/>
            <a:tailEnd/>
          </a:ln>
        </p:spPr>
      </p:pic>
      <p:pic>
        <p:nvPicPr>
          <p:cNvPr id="19471" name="Picture 21"/>
          <p:cNvPicPr>
            <a:picLocks noChangeAspect="1"/>
          </p:cNvPicPr>
          <p:nvPr/>
        </p:nvPicPr>
        <p:blipFill>
          <a:blip r:embed="rId11"/>
          <a:srcRect/>
          <a:stretch>
            <a:fillRect/>
          </a:stretch>
        </p:blipFill>
        <p:spPr bwMode="auto">
          <a:xfrm>
            <a:off x="7195258" y="1446215"/>
            <a:ext cx="247024" cy="204787"/>
          </a:xfrm>
          <a:prstGeom prst="rect">
            <a:avLst/>
          </a:prstGeom>
          <a:noFill/>
          <a:ln w="9525">
            <a:noFill/>
            <a:miter lim="800000"/>
            <a:headEnd/>
            <a:tailEnd/>
          </a:ln>
        </p:spPr>
      </p:pic>
      <p:pic>
        <p:nvPicPr>
          <p:cNvPr id="19472" name="Picture 22"/>
          <p:cNvPicPr>
            <a:picLocks noChangeAspect="1"/>
          </p:cNvPicPr>
          <p:nvPr/>
        </p:nvPicPr>
        <p:blipFill>
          <a:blip r:embed="rId7"/>
          <a:srcRect/>
          <a:stretch>
            <a:fillRect/>
          </a:stretch>
        </p:blipFill>
        <p:spPr bwMode="auto">
          <a:xfrm>
            <a:off x="7754312" y="1444627"/>
            <a:ext cx="258167" cy="500063"/>
          </a:xfrm>
          <a:prstGeom prst="rect">
            <a:avLst/>
          </a:prstGeom>
          <a:noFill/>
          <a:ln w="9525">
            <a:noFill/>
            <a:miter lim="800000"/>
            <a:headEnd/>
            <a:tailEnd/>
          </a:ln>
        </p:spPr>
      </p:pic>
      <p:pic>
        <p:nvPicPr>
          <p:cNvPr id="19473" name="Picture 24"/>
          <p:cNvPicPr>
            <a:picLocks noChangeAspect="1"/>
          </p:cNvPicPr>
          <p:nvPr/>
        </p:nvPicPr>
        <p:blipFill>
          <a:blip r:embed="rId12"/>
          <a:srcRect/>
          <a:stretch>
            <a:fillRect/>
          </a:stretch>
        </p:blipFill>
        <p:spPr bwMode="auto">
          <a:xfrm>
            <a:off x="6431901" y="1844675"/>
            <a:ext cx="224736" cy="501650"/>
          </a:xfrm>
          <a:prstGeom prst="rect">
            <a:avLst/>
          </a:prstGeom>
          <a:noFill/>
          <a:ln w="9525">
            <a:noFill/>
            <a:miter lim="800000"/>
            <a:headEnd/>
            <a:tailEnd/>
          </a:ln>
        </p:spPr>
      </p:pic>
      <p:pic>
        <p:nvPicPr>
          <p:cNvPr id="19474" name="Picture 25"/>
          <p:cNvPicPr>
            <a:picLocks noChangeAspect="1"/>
          </p:cNvPicPr>
          <p:nvPr/>
        </p:nvPicPr>
        <p:blipFill>
          <a:blip r:embed="rId13"/>
          <a:srcRect/>
          <a:stretch>
            <a:fillRect/>
          </a:stretch>
        </p:blipFill>
        <p:spPr bwMode="auto">
          <a:xfrm>
            <a:off x="7511003" y="1397000"/>
            <a:ext cx="198734" cy="311150"/>
          </a:xfrm>
          <a:prstGeom prst="rect">
            <a:avLst/>
          </a:prstGeom>
          <a:noFill/>
          <a:ln w="9525">
            <a:noFill/>
            <a:miter lim="800000"/>
            <a:headEnd/>
            <a:tailEnd/>
          </a:ln>
        </p:spPr>
      </p:pic>
      <p:pic>
        <p:nvPicPr>
          <p:cNvPr id="19475" name="Picture 16"/>
          <p:cNvPicPr>
            <a:picLocks noChangeAspect="1"/>
          </p:cNvPicPr>
          <p:nvPr/>
        </p:nvPicPr>
        <p:blipFill>
          <a:blip r:embed="rId6"/>
          <a:srcRect/>
          <a:stretch>
            <a:fillRect/>
          </a:stretch>
        </p:blipFill>
        <p:spPr bwMode="auto">
          <a:xfrm>
            <a:off x="6710498" y="1870075"/>
            <a:ext cx="224736" cy="503238"/>
          </a:xfrm>
          <a:prstGeom prst="rect">
            <a:avLst/>
          </a:prstGeom>
          <a:noFill/>
          <a:ln w="9525">
            <a:noFill/>
            <a:miter lim="800000"/>
            <a:headEnd/>
            <a:tailEnd/>
          </a:ln>
        </p:spPr>
      </p:pic>
      <p:pic>
        <p:nvPicPr>
          <p:cNvPr id="19476" name="Picture 22" descr="Image result for oral cancer logo"/>
          <p:cNvPicPr>
            <a:picLocks noChangeAspect="1" noChangeArrowheads="1"/>
          </p:cNvPicPr>
          <p:nvPr/>
        </p:nvPicPr>
        <p:blipFill>
          <a:blip r:embed="rId14"/>
          <a:srcRect l="21249" t="6976" r="15001"/>
          <a:stretch>
            <a:fillRect/>
          </a:stretch>
        </p:blipFill>
        <p:spPr bwMode="auto">
          <a:xfrm>
            <a:off x="7163684" y="1704976"/>
            <a:ext cx="427184" cy="346075"/>
          </a:xfrm>
          <a:prstGeom prst="rect">
            <a:avLst/>
          </a:prstGeom>
          <a:noFill/>
          <a:ln w="9525">
            <a:noFill/>
            <a:miter lim="800000"/>
            <a:headEnd/>
            <a:tailEnd/>
          </a:ln>
        </p:spPr>
      </p:pic>
      <p:sp>
        <p:nvSpPr>
          <p:cNvPr id="24" name="Rounded Rectangle 23">
            <a:extLst>
              <a:ext uri="{FF2B5EF4-FFF2-40B4-BE49-F238E27FC236}">
                <a16:creationId xmlns="" xmlns:a16="http://schemas.microsoft.com/office/drawing/2014/main" id="{D0631D18-1672-4027-A849-7B06ADBD8BC0}"/>
              </a:ext>
            </a:extLst>
          </p:cNvPr>
          <p:cNvSpPr/>
          <p:nvPr/>
        </p:nvSpPr>
        <p:spPr>
          <a:xfrm>
            <a:off x="7323414" y="2000250"/>
            <a:ext cx="1285265" cy="2857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N" sz="1200" dirty="0">
                <a:solidFill>
                  <a:schemeClr val="tx1"/>
                </a:solidFill>
              </a:rPr>
              <a:t>M</a:t>
            </a:r>
            <a:r>
              <a:rPr lang="en-US" sz="1200" dirty="0">
                <a:solidFill>
                  <a:schemeClr val="tx1"/>
                </a:solidFill>
              </a:rPr>
              <a:t>LHP/CHO</a:t>
            </a:r>
          </a:p>
        </p:txBody>
      </p:sp>
      <p:sp>
        <p:nvSpPr>
          <p:cNvPr id="26" name="Rounded Rectangle 25">
            <a:extLst>
              <a:ext uri="{FF2B5EF4-FFF2-40B4-BE49-F238E27FC236}">
                <a16:creationId xmlns="" xmlns:a16="http://schemas.microsoft.com/office/drawing/2014/main" id="{1C9D6D60-BE7C-46CA-9541-7D79A25EA5C8}"/>
              </a:ext>
            </a:extLst>
          </p:cNvPr>
          <p:cNvSpPr/>
          <p:nvPr/>
        </p:nvSpPr>
        <p:spPr>
          <a:xfrm rot="5400000">
            <a:off x="8528240" y="2165683"/>
            <a:ext cx="1752600" cy="42161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schemeClr val="tx1"/>
                </a:solidFill>
              </a:rPr>
              <a:t>SHC</a:t>
            </a:r>
          </a:p>
        </p:txBody>
      </p:sp>
      <p:sp>
        <p:nvSpPr>
          <p:cNvPr id="28" name="Left-Right Arrow 27">
            <a:extLst>
              <a:ext uri="{FF2B5EF4-FFF2-40B4-BE49-F238E27FC236}">
                <a16:creationId xmlns="" xmlns:a16="http://schemas.microsoft.com/office/drawing/2014/main" id="{75CEB971-E568-4541-BA5A-B563D5261134}"/>
              </a:ext>
            </a:extLst>
          </p:cNvPr>
          <p:cNvSpPr/>
          <p:nvPr/>
        </p:nvSpPr>
        <p:spPr>
          <a:xfrm rot="5400000">
            <a:off x="6857710" y="3943992"/>
            <a:ext cx="530225" cy="297171"/>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29" name="Left-Right Arrow 28">
            <a:extLst>
              <a:ext uri="{FF2B5EF4-FFF2-40B4-BE49-F238E27FC236}">
                <a16:creationId xmlns="" xmlns:a16="http://schemas.microsoft.com/office/drawing/2014/main" id="{AF162E7A-1CF1-4CD4-B3F2-85B394C09784}"/>
              </a:ext>
            </a:extLst>
          </p:cNvPr>
          <p:cNvSpPr/>
          <p:nvPr/>
        </p:nvSpPr>
        <p:spPr>
          <a:xfrm>
            <a:off x="4877323" y="1704975"/>
            <a:ext cx="1066102" cy="363538"/>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0" name="Left-Right Arrow 29">
            <a:extLst>
              <a:ext uri="{FF2B5EF4-FFF2-40B4-BE49-F238E27FC236}">
                <a16:creationId xmlns="" xmlns:a16="http://schemas.microsoft.com/office/drawing/2014/main" id="{F39BCC17-FD0F-42B2-BBBB-13A318E3A91D}"/>
              </a:ext>
            </a:extLst>
          </p:cNvPr>
          <p:cNvSpPr/>
          <p:nvPr/>
        </p:nvSpPr>
        <p:spPr>
          <a:xfrm>
            <a:off x="4725023" y="4343402"/>
            <a:ext cx="1066102" cy="363537"/>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31" name="Rounded Rectangle 30">
            <a:extLst>
              <a:ext uri="{FF2B5EF4-FFF2-40B4-BE49-F238E27FC236}">
                <a16:creationId xmlns="" xmlns:a16="http://schemas.microsoft.com/office/drawing/2014/main" id="{88803BC7-3B24-498E-AEB5-33D9E9384C88}"/>
              </a:ext>
            </a:extLst>
          </p:cNvPr>
          <p:cNvSpPr/>
          <p:nvPr/>
        </p:nvSpPr>
        <p:spPr>
          <a:xfrm rot="5400000">
            <a:off x="8539455" y="4654779"/>
            <a:ext cx="1709738" cy="40118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schemeClr val="tx1"/>
                </a:solidFill>
              </a:rPr>
              <a:t>PHC/UPHC</a:t>
            </a:r>
          </a:p>
        </p:txBody>
      </p:sp>
      <p:sp>
        <p:nvSpPr>
          <p:cNvPr id="33" name="Folded Corner 32">
            <a:extLst>
              <a:ext uri="{FF2B5EF4-FFF2-40B4-BE49-F238E27FC236}">
                <a16:creationId xmlns="" xmlns:a16="http://schemas.microsoft.com/office/drawing/2014/main" id="{53570CE7-0047-4978-B6D9-AF98B1525E3A}"/>
              </a:ext>
            </a:extLst>
          </p:cNvPr>
          <p:cNvSpPr/>
          <p:nvPr/>
        </p:nvSpPr>
        <p:spPr>
          <a:xfrm>
            <a:off x="5774408" y="2362202"/>
            <a:ext cx="3148157" cy="1516063"/>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eaLnBrk="1" fontAlgn="auto" hangingPunct="1">
              <a:spcBef>
                <a:spcPts val="0"/>
              </a:spcBef>
              <a:spcAft>
                <a:spcPts val="0"/>
              </a:spcAft>
              <a:buFont typeface="Arial" panose="020B0604020202020204" pitchFamily="34" charset="0"/>
              <a:buChar char="•"/>
              <a:defRPr/>
            </a:pPr>
            <a:endParaRPr lang="en-US" sz="1200" dirty="0">
              <a:solidFill>
                <a:schemeClr val="tx1"/>
              </a:solidFill>
            </a:endParaRPr>
          </a:p>
          <a:p>
            <a:pPr marL="214313" indent="-214313" eaLnBrk="1" fontAlgn="auto" hangingPunct="1">
              <a:spcBef>
                <a:spcPts val="0"/>
              </a:spcBef>
              <a:spcAft>
                <a:spcPts val="0"/>
              </a:spcAft>
              <a:defRPr/>
            </a:pPr>
            <a:endParaRPr lang="en-US" sz="1200" dirty="0">
              <a:solidFill>
                <a:schemeClr val="tx1"/>
              </a:solidFill>
            </a:endParaRP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First Level Care</a:t>
            </a:r>
          </a:p>
          <a:p>
            <a:pPr marL="214313" indent="-214313" eaLnBrk="1" fontAlgn="auto" hangingPunct="1">
              <a:spcBef>
                <a:spcPts val="0"/>
              </a:spcBef>
              <a:spcAft>
                <a:spcPts val="0"/>
              </a:spcAft>
              <a:buFont typeface="Arial" panose="020B0604020202020204" pitchFamily="34" charset="0"/>
              <a:buChar char="•"/>
              <a:defRPr/>
            </a:pPr>
            <a:r>
              <a:rPr lang="en-US" sz="1200" b="1" i="1" dirty="0">
                <a:solidFill>
                  <a:schemeClr val="tx1"/>
                </a:solidFill>
              </a:rPr>
              <a:t>Screening</a:t>
            </a:r>
          </a:p>
          <a:p>
            <a:pPr marL="214313" indent="-214313" eaLnBrk="1" fontAlgn="auto" hangingPunct="1">
              <a:spcBef>
                <a:spcPts val="0"/>
              </a:spcBef>
              <a:spcAft>
                <a:spcPts val="0"/>
              </a:spcAft>
              <a:buFont typeface="Arial" panose="020B0604020202020204" pitchFamily="34" charset="0"/>
              <a:buChar char="•"/>
              <a:defRPr/>
            </a:pPr>
            <a:r>
              <a:rPr lang="en-US" sz="1200" b="1" i="1" dirty="0">
                <a:solidFill>
                  <a:schemeClr val="tx1"/>
                </a:solidFill>
              </a:rPr>
              <a:t>Use of Diagnostics</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Drug Dispensation</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Record keeping</a:t>
            </a:r>
          </a:p>
          <a:p>
            <a:pPr marL="214313" indent="-214313" eaLnBrk="1" fontAlgn="auto" hangingPunct="1">
              <a:spcBef>
                <a:spcPts val="0"/>
              </a:spcBef>
              <a:spcAft>
                <a:spcPts val="0"/>
              </a:spcAft>
              <a:buFont typeface="Arial" panose="020B0604020202020204" pitchFamily="34" charset="0"/>
              <a:buChar char="•"/>
              <a:defRPr/>
            </a:pPr>
            <a:r>
              <a:rPr lang="en-US" sz="1200" b="1" dirty="0" err="1">
                <a:solidFill>
                  <a:schemeClr val="tx1"/>
                </a:solidFill>
              </a:rPr>
              <a:t>Telehealth</a:t>
            </a:r>
            <a:endParaRPr lang="en-US" sz="1200" b="1" dirty="0">
              <a:solidFill>
                <a:schemeClr val="tx1"/>
              </a:solidFill>
            </a:endParaRP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Referral to MO at PHC for confirmation/complications</a:t>
            </a:r>
          </a:p>
          <a:p>
            <a:pPr marL="214313" indent="-214313" eaLnBrk="1" fontAlgn="auto" hangingPunct="1">
              <a:spcBef>
                <a:spcPts val="0"/>
              </a:spcBef>
              <a:spcAft>
                <a:spcPts val="0"/>
              </a:spcAft>
              <a:buFont typeface="Arial" panose="020B0604020202020204" pitchFamily="34" charset="0"/>
              <a:buChar char="•"/>
              <a:defRPr/>
            </a:pPr>
            <a:endParaRPr lang="en-US" sz="1200" dirty="0">
              <a:solidFill>
                <a:schemeClr val="tx1"/>
              </a:solidFill>
            </a:endParaRPr>
          </a:p>
        </p:txBody>
      </p:sp>
      <p:pic>
        <p:nvPicPr>
          <p:cNvPr id="19484" name="Picture 26"/>
          <p:cNvPicPr>
            <a:picLocks noChangeAspect="1"/>
          </p:cNvPicPr>
          <p:nvPr/>
        </p:nvPicPr>
        <p:blipFill>
          <a:blip r:embed="rId15"/>
          <a:srcRect/>
          <a:stretch>
            <a:fillRect/>
          </a:stretch>
        </p:blipFill>
        <p:spPr bwMode="auto">
          <a:xfrm>
            <a:off x="6184876" y="4357690"/>
            <a:ext cx="1095819" cy="695325"/>
          </a:xfrm>
          <a:prstGeom prst="rect">
            <a:avLst/>
          </a:prstGeom>
          <a:noFill/>
          <a:ln w="9525">
            <a:noFill/>
            <a:miter lim="800000"/>
            <a:headEnd/>
            <a:tailEnd/>
          </a:ln>
        </p:spPr>
      </p:pic>
      <p:pic>
        <p:nvPicPr>
          <p:cNvPr id="19485" name="Picture 28"/>
          <p:cNvPicPr>
            <a:picLocks noChangeAspect="1"/>
          </p:cNvPicPr>
          <p:nvPr/>
        </p:nvPicPr>
        <p:blipFill>
          <a:blip r:embed="rId16"/>
          <a:srcRect/>
          <a:stretch>
            <a:fillRect/>
          </a:stretch>
        </p:blipFill>
        <p:spPr bwMode="auto">
          <a:xfrm>
            <a:off x="8107203" y="4357688"/>
            <a:ext cx="397467" cy="501650"/>
          </a:xfrm>
          <a:prstGeom prst="rect">
            <a:avLst/>
          </a:prstGeom>
          <a:noFill/>
          <a:ln w="9525">
            <a:noFill/>
            <a:miter lim="800000"/>
            <a:headEnd/>
            <a:tailEnd/>
          </a:ln>
        </p:spPr>
      </p:pic>
      <p:pic>
        <p:nvPicPr>
          <p:cNvPr id="19486" name="Picture 29"/>
          <p:cNvPicPr>
            <a:picLocks noChangeAspect="1"/>
          </p:cNvPicPr>
          <p:nvPr/>
        </p:nvPicPr>
        <p:blipFill>
          <a:blip r:embed="rId17"/>
          <a:srcRect/>
          <a:stretch>
            <a:fillRect/>
          </a:stretch>
        </p:blipFill>
        <p:spPr bwMode="auto">
          <a:xfrm>
            <a:off x="8525099" y="4286250"/>
            <a:ext cx="325032" cy="501650"/>
          </a:xfrm>
          <a:prstGeom prst="rect">
            <a:avLst/>
          </a:prstGeom>
          <a:noFill/>
          <a:ln w="9525">
            <a:noFill/>
            <a:miter lim="800000"/>
            <a:headEnd/>
            <a:tailEnd/>
          </a:ln>
        </p:spPr>
      </p:pic>
      <p:pic>
        <p:nvPicPr>
          <p:cNvPr id="19487" name="Picture 30"/>
          <p:cNvPicPr>
            <a:picLocks noChangeAspect="1"/>
          </p:cNvPicPr>
          <p:nvPr/>
        </p:nvPicPr>
        <p:blipFill>
          <a:blip r:embed="rId18"/>
          <a:srcRect/>
          <a:stretch>
            <a:fillRect/>
          </a:stretch>
        </p:blipFill>
        <p:spPr bwMode="auto">
          <a:xfrm>
            <a:off x="8023622" y="5000625"/>
            <a:ext cx="401181" cy="750888"/>
          </a:xfrm>
          <a:prstGeom prst="rect">
            <a:avLst/>
          </a:prstGeom>
          <a:noFill/>
          <a:ln w="9525">
            <a:noFill/>
            <a:miter lim="800000"/>
            <a:headEnd/>
            <a:tailEnd/>
          </a:ln>
        </p:spPr>
      </p:pic>
      <p:pic>
        <p:nvPicPr>
          <p:cNvPr id="19488" name="Picture 31"/>
          <p:cNvPicPr>
            <a:picLocks noChangeAspect="1"/>
          </p:cNvPicPr>
          <p:nvPr/>
        </p:nvPicPr>
        <p:blipFill>
          <a:blip r:embed="rId19"/>
          <a:srcRect/>
          <a:stretch>
            <a:fillRect/>
          </a:stretch>
        </p:blipFill>
        <p:spPr bwMode="auto">
          <a:xfrm>
            <a:off x="8441520" y="5000625"/>
            <a:ext cx="529336" cy="642938"/>
          </a:xfrm>
          <a:prstGeom prst="rect">
            <a:avLst/>
          </a:prstGeom>
          <a:noFill/>
          <a:ln w="9525">
            <a:noFill/>
            <a:miter lim="800000"/>
            <a:headEnd/>
            <a:tailEnd/>
          </a:ln>
        </p:spPr>
      </p:pic>
      <p:pic>
        <p:nvPicPr>
          <p:cNvPr id="19489" name="Picture 32"/>
          <p:cNvPicPr>
            <a:picLocks noChangeAspect="1"/>
          </p:cNvPicPr>
          <p:nvPr/>
        </p:nvPicPr>
        <p:blipFill>
          <a:blip r:embed="rId9"/>
          <a:srcRect/>
          <a:stretch>
            <a:fillRect/>
          </a:stretch>
        </p:blipFill>
        <p:spPr bwMode="auto">
          <a:xfrm>
            <a:off x="7772886" y="4572002"/>
            <a:ext cx="263740" cy="257175"/>
          </a:xfrm>
          <a:prstGeom prst="rect">
            <a:avLst/>
          </a:prstGeom>
          <a:noFill/>
          <a:ln w="9525">
            <a:noFill/>
            <a:miter lim="800000"/>
            <a:headEnd/>
            <a:tailEnd/>
          </a:ln>
        </p:spPr>
      </p:pic>
      <p:pic>
        <p:nvPicPr>
          <p:cNvPr id="19490" name="Picture 33"/>
          <p:cNvPicPr>
            <a:picLocks noChangeAspect="1"/>
          </p:cNvPicPr>
          <p:nvPr/>
        </p:nvPicPr>
        <p:blipFill>
          <a:blip r:embed="rId20"/>
          <a:srcRect/>
          <a:stretch>
            <a:fillRect/>
          </a:stretch>
        </p:blipFill>
        <p:spPr bwMode="auto">
          <a:xfrm>
            <a:off x="7772886" y="4071938"/>
            <a:ext cx="284169" cy="342900"/>
          </a:xfrm>
          <a:prstGeom prst="rect">
            <a:avLst/>
          </a:prstGeom>
          <a:noFill/>
          <a:ln w="9525">
            <a:noFill/>
            <a:miter lim="800000"/>
            <a:headEnd/>
            <a:tailEnd/>
          </a:ln>
        </p:spPr>
      </p:pic>
      <p:pic>
        <p:nvPicPr>
          <p:cNvPr id="19491" name="Picture 16"/>
          <p:cNvPicPr>
            <a:picLocks noChangeAspect="1"/>
          </p:cNvPicPr>
          <p:nvPr/>
        </p:nvPicPr>
        <p:blipFill>
          <a:blip r:embed="rId6"/>
          <a:srcRect/>
          <a:stretch>
            <a:fillRect/>
          </a:stretch>
        </p:blipFill>
        <p:spPr bwMode="auto">
          <a:xfrm>
            <a:off x="7438568" y="4429125"/>
            <a:ext cx="224736" cy="503238"/>
          </a:xfrm>
          <a:prstGeom prst="rect">
            <a:avLst/>
          </a:prstGeom>
          <a:noFill/>
          <a:ln w="9525">
            <a:noFill/>
            <a:miter lim="800000"/>
            <a:headEnd/>
            <a:tailEnd/>
          </a:ln>
        </p:spPr>
      </p:pic>
      <p:sp>
        <p:nvSpPr>
          <p:cNvPr id="43" name="Folded Corner 42">
            <a:extLst>
              <a:ext uri="{FF2B5EF4-FFF2-40B4-BE49-F238E27FC236}">
                <a16:creationId xmlns="" xmlns:a16="http://schemas.microsoft.com/office/drawing/2014/main" id="{1E1FF47D-305E-4299-B918-2ACB3ABE2383}"/>
              </a:ext>
            </a:extLst>
          </p:cNvPr>
          <p:cNvSpPr/>
          <p:nvPr/>
        </p:nvSpPr>
        <p:spPr>
          <a:xfrm>
            <a:off x="5349083" y="5143502"/>
            <a:ext cx="2590962" cy="1285875"/>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14313" indent="-214313" eaLnBrk="1" fontAlgn="auto" hangingPunct="1">
              <a:spcBef>
                <a:spcPts val="0"/>
              </a:spcBef>
              <a:spcAft>
                <a:spcPts val="0"/>
              </a:spcAft>
              <a:buFont typeface="Arial" panose="020B0604020202020204" pitchFamily="34" charset="0"/>
              <a:buChar char="•"/>
              <a:defRPr/>
            </a:pPr>
            <a:endParaRPr lang="en-US" sz="1200" b="1" dirty="0">
              <a:solidFill>
                <a:schemeClr val="tx1"/>
              </a:solidFill>
            </a:endParaRP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Diagnosis /</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 Prescription and Treatment Plan</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Referral of  complicated cases</a:t>
            </a:r>
          </a:p>
          <a:p>
            <a:pPr marL="214313" indent="-214313" eaLnBrk="1" fontAlgn="auto" hangingPunct="1">
              <a:spcBef>
                <a:spcPts val="0"/>
              </a:spcBef>
              <a:spcAft>
                <a:spcPts val="0"/>
              </a:spcAft>
              <a:buFont typeface="Arial" panose="020B0604020202020204" pitchFamily="34" charset="0"/>
              <a:buChar char="•"/>
              <a:defRPr/>
            </a:pPr>
            <a:r>
              <a:rPr lang="en-US" sz="1200" b="1" dirty="0" err="1">
                <a:solidFill>
                  <a:schemeClr val="tx1"/>
                </a:solidFill>
              </a:rPr>
              <a:t>Telehealth</a:t>
            </a:r>
            <a:endParaRPr lang="en-US" sz="1200" b="1" dirty="0">
              <a:solidFill>
                <a:schemeClr val="tx1"/>
              </a:solidFill>
            </a:endParaRP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Real time monitoring</a:t>
            </a:r>
          </a:p>
        </p:txBody>
      </p:sp>
      <p:pic>
        <p:nvPicPr>
          <p:cNvPr id="19493" name="Picture 34"/>
          <p:cNvPicPr>
            <a:picLocks noChangeAspect="1"/>
          </p:cNvPicPr>
          <p:nvPr/>
        </p:nvPicPr>
        <p:blipFill>
          <a:blip r:embed="rId21"/>
          <a:srcRect/>
          <a:stretch>
            <a:fillRect/>
          </a:stretch>
        </p:blipFill>
        <p:spPr bwMode="auto">
          <a:xfrm>
            <a:off x="2005907" y="3929065"/>
            <a:ext cx="1314982" cy="955675"/>
          </a:xfrm>
          <a:prstGeom prst="rect">
            <a:avLst/>
          </a:prstGeom>
          <a:noFill/>
          <a:ln w="9525">
            <a:noFill/>
            <a:miter lim="800000"/>
            <a:headEnd/>
            <a:tailEnd/>
          </a:ln>
        </p:spPr>
      </p:pic>
      <p:pic>
        <p:nvPicPr>
          <p:cNvPr id="19494" name="Picture 35"/>
          <p:cNvPicPr>
            <a:picLocks noChangeAspect="1"/>
          </p:cNvPicPr>
          <p:nvPr/>
        </p:nvPicPr>
        <p:blipFill>
          <a:blip r:embed="rId22"/>
          <a:srcRect/>
          <a:stretch>
            <a:fillRect/>
          </a:stretch>
        </p:blipFill>
        <p:spPr bwMode="auto">
          <a:xfrm>
            <a:off x="3426757" y="4000500"/>
            <a:ext cx="438327" cy="541338"/>
          </a:xfrm>
          <a:prstGeom prst="rect">
            <a:avLst/>
          </a:prstGeom>
          <a:noFill/>
          <a:ln w="9525">
            <a:noFill/>
            <a:miter lim="800000"/>
            <a:headEnd/>
            <a:tailEnd/>
          </a:ln>
        </p:spPr>
      </p:pic>
      <p:pic>
        <p:nvPicPr>
          <p:cNvPr id="19495" name="Picture 36"/>
          <p:cNvPicPr>
            <a:picLocks noChangeAspect="1"/>
          </p:cNvPicPr>
          <p:nvPr/>
        </p:nvPicPr>
        <p:blipFill>
          <a:blip r:embed="rId23"/>
          <a:srcRect/>
          <a:stretch>
            <a:fillRect/>
          </a:stretch>
        </p:blipFill>
        <p:spPr bwMode="auto">
          <a:xfrm>
            <a:off x="1833176" y="4832350"/>
            <a:ext cx="243308" cy="541338"/>
          </a:xfrm>
          <a:prstGeom prst="rect">
            <a:avLst/>
          </a:prstGeom>
          <a:noFill/>
          <a:ln w="9525">
            <a:noFill/>
            <a:miter lim="800000"/>
            <a:headEnd/>
            <a:tailEnd/>
          </a:ln>
        </p:spPr>
      </p:pic>
      <p:pic>
        <p:nvPicPr>
          <p:cNvPr id="19496" name="Picture 37"/>
          <p:cNvPicPr>
            <a:picLocks noChangeAspect="1"/>
          </p:cNvPicPr>
          <p:nvPr/>
        </p:nvPicPr>
        <p:blipFill>
          <a:blip r:embed="rId24"/>
          <a:srcRect/>
          <a:stretch>
            <a:fillRect/>
          </a:stretch>
        </p:blipFill>
        <p:spPr bwMode="auto">
          <a:xfrm>
            <a:off x="3343176" y="4572000"/>
            <a:ext cx="824651" cy="484188"/>
          </a:xfrm>
          <a:prstGeom prst="rect">
            <a:avLst/>
          </a:prstGeom>
          <a:noFill/>
          <a:ln w="9525">
            <a:noFill/>
            <a:miter lim="800000"/>
            <a:headEnd/>
            <a:tailEnd/>
          </a:ln>
        </p:spPr>
      </p:pic>
      <p:pic>
        <p:nvPicPr>
          <p:cNvPr id="19497" name="Picture 38"/>
          <p:cNvPicPr>
            <a:picLocks noChangeAspect="1"/>
          </p:cNvPicPr>
          <p:nvPr/>
        </p:nvPicPr>
        <p:blipFill>
          <a:blip r:embed="rId25"/>
          <a:srcRect/>
          <a:stretch>
            <a:fillRect/>
          </a:stretch>
        </p:blipFill>
        <p:spPr bwMode="auto">
          <a:xfrm>
            <a:off x="4011811" y="4000502"/>
            <a:ext cx="239595" cy="500063"/>
          </a:xfrm>
          <a:prstGeom prst="rect">
            <a:avLst/>
          </a:prstGeom>
          <a:noFill/>
          <a:ln w="9525">
            <a:noFill/>
            <a:miter lim="800000"/>
            <a:headEnd/>
            <a:tailEnd/>
          </a:ln>
        </p:spPr>
      </p:pic>
      <p:sp>
        <p:nvSpPr>
          <p:cNvPr id="55" name="Rounded Rectangle 54">
            <a:extLst>
              <a:ext uri="{FF2B5EF4-FFF2-40B4-BE49-F238E27FC236}">
                <a16:creationId xmlns="" xmlns:a16="http://schemas.microsoft.com/office/drawing/2014/main" id="{6B836134-E630-481E-BC50-36E8BE8A63CE}"/>
              </a:ext>
            </a:extLst>
          </p:cNvPr>
          <p:cNvSpPr/>
          <p:nvPr/>
        </p:nvSpPr>
        <p:spPr>
          <a:xfrm rot="16200000">
            <a:off x="616851" y="4637342"/>
            <a:ext cx="1751013" cy="47733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350" b="1" dirty="0">
                <a:solidFill>
                  <a:schemeClr val="tx1"/>
                </a:solidFill>
              </a:rPr>
              <a:t>CHC/SDH/DH</a:t>
            </a:r>
          </a:p>
        </p:txBody>
      </p:sp>
      <p:pic>
        <p:nvPicPr>
          <p:cNvPr id="19499" name="Picture 33"/>
          <p:cNvPicPr>
            <a:picLocks noChangeAspect="1"/>
          </p:cNvPicPr>
          <p:nvPr/>
        </p:nvPicPr>
        <p:blipFill>
          <a:blip r:embed="rId20"/>
          <a:srcRect/>
          <a:stretch>
            <a:fillRect/>
          </a:stretch>
        </p:blipFill>
        <p:spPr bwMode="auto">
          <a:xfrm>
            <a:off x="2182353" y="4903788"/>
            <a:ext cx="284169" cy="342900"/>
          </a:xfrm>
          <a:prstGeom prst="rect">
            <a:avLst/>
          </a:prstGeom>
          <a:noFill/>
          <a:ln w="9525">
            <a:noFill/>
            <a:miter lim="800000"/>
            <a:headEnd/>
            <a:tailEnd/>
          </a:ln>
        </p:spPr>
      </p:pic>
      <p:sp>
        <p:nvSpPr>
          <p:cNvPr id="57" name="Folded Corner 56">
            <a:extLst>
              <a:ext uri="{FF2B5EF4-FFF2-40B4-BE49-F238E27FC236}">
                <a16:creationId xmlns="" xmlns:a16="http://schemas.microsoft.com/office/drawing/2014/main" id="{3CE6B5AD-02E3-4AB2-B6C4-29FB89DBB3AE}"/>
              </a:ext>
            </a:extLst>
          </p:cNvPr>
          <p:cNvSpPr/>
          <p:nvPr/>
        </p:nvSpPr>
        <p:spPr>
          <a:xfrm>
            <a:off x="2507383" y="5143502"/>
            <a:ext cx="2590962" cy="1285875"/>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200" dirty="0">
              <a:solidFill>
                <a:schemeClr val="tx1"/>
              </a:solidFill>
            </a:endParaRP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Advanced diagnostics</a:t>
            </a: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Complication assessment</a:t>
            </a:r>
          </a:p>
          <a:p>
            <a:pPr marL="214313" indent="-214313" eaLnBrk="1" fontAlgn="auto" hangingPunct="1">
              <a:spcBef>
                <a:spcPts val="0"/>
              </a:spcBef>
              <a:spcAft>
                <a:spcPts val="0"/>
              </a:spcAft>
              <a:buFont typeface="Arial" panose="020B0604020202020204" pitchFamily="34" charset="0"/>
              <a:buChar char="•"/>
              <a:defRPr/>
            </a:pPr>
            <a:r>
              <a:rPr lang="en-US" sz="1200" b="1" dirty="0" err="1">
                <a:solidFill>
                  <a:schemeClr val="tx1"/>
                </a:solidFill>
              </a:rPr>
              <a:t>Telehealth</a:t>
            </a:r>
            <a:endParaRPr lang="en-US" sz="1200" b="1" dirty="0">
              <a:solidFill>
                <a:schemeClr val="tx1"/>
              </a:solidFill>
            </a:endParaRPr>
          </a:p>
          <a:p>
            <a:pPr marL="214313" indent="-214313" eaLnBrk="1" fontAlgn="auto" hangingPunct="1">
              <a:spcBef>
                <a:spcPts val="0"/>
              </a:spcBef>
              <a:spcAft>
                <a:spcPts val="0"/>
              </a:spcAft>
              <a:buFont typeface="Arial" panose="020B0604020202020204" pitchFamily="34" charset="0"/>
              <a:buChar char="•"/>
              <a:defRPr/>
            </a:pPr>
            <a:r>
              <a:rPr lang="en-US" sz="1200" b="1" dirty="0">
                <a:solidFill>
                  <a:schemeClr val="tx1"/>
                </a:solidFill>
              </a:rPr>
              <a:t> Tertiary linkage/PMRSSM</a:t>
            </a:r>
          </a:p>
          <a:p>
            <a:pPr eaLnBrk="1" fontAlgn="auto" hangingPunct="1">
              <a:spcBef>
                <a:spcPts val="0"/>
              </a:spcBef>
              <a:spcAft>
                <a:spcPts val="0"/>
              </a:spcAft>
              <a:defRPr/>
            </a:pPr>
            <a:r>
              <a:rPr lang="en-US" sz="1200" b="1" dirty="0">
                <a:solidFill>
                  <a:schemeClr val="tx1"/>
                </a:solidFill>
              </a:rPr>
              <a:t> </a:t>
            </a:r>
          </a:p>
        </p:txBody>
      </p:sp>
      <p:sp>
        <p:nvSpPr>
          <p:cNvPr id="10285" name="TextBox 1">
            <a:extLst>
              <a:ext uri="{FF2B5EF4-FFF2-40B4-BE49-F238E27FC236}">
                <a16:creationId xmlns="" xmlns:a16="http://schemas.microsoft.com/office/drawing/2014/main" id="{DF86751E-A43C-4C92-AB02-223DECAF2343}"/>
              </a:ext>
            </a:extLst>
          </p:cNvPr>
          <p:cNvSpPr txBox="1">
            <a:spLocks noChangeArrowheads="1"/>
          </p:cNvSpPr>
          <p:nvPr/>
        </p:nvSpPr>
        <p:spPr bwMode="auto">
          <a:xfrm>
            <a:off x="0" y="285752"/>
            <a:ext cx="10698163" cy="52387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IN" altLang="en-US" sz="2800" b="1" dirty="0">
                <a:solidFill>
                  <a:srgbClr val="0070C0"/>
                </a:solidFill>
                <a:latin typeface="Calibri" panose="020F0502020204030204" pitchFamily="34" charset="0"/>
              </a:rPr>
              <a:t>Community – Facility: Maintaining Continuum of Care</a:t>
            </a:r>
          </a:p>
        </p:txBody>
      </p:sp>
      <p:sp>
        <p:nvSpPr>
          <p:cNvPr id="19502" name="Slide Number Placeholder 2"/>
          <p:cNvSpPr>
            <a:spLocks noGrp="1" noChangeArrowheads="1"/>
          </p:cNvSpPr>
          <p:nvPr>
            <p:ph type="sldNum" sz="quarter" idx="12"/>
          </p:nvPr>
        </p:nvSpPr>
        <p:spPr bwMode="auto">
          <a:noFill/>
          <a:ln>
            <a:miter lim="800000"/>
            <a:headEnd/>
            <a:tailEnd/>
          </a:ln>
        </p:spPr>
        <p:txBody>
          <a:bodyPr/>
          <a:lstStyle/>
          <a:p>
            <a:fld id="{E2AE5B18-0550-430A-BD80-8015DDDAD67E}" type="slidenum">
              <a:rPr lang="en-GB" altLang="en-US" sz="1500" b="1"/>
              <a:pPr/>
              <a:t>23</a:t>
            </a:fld>
            <a:endParaRPr lang="en-GB" altLang="en-US" sz="1500" b="1"/>
          </a:p>
        </p:txBody>
      </p:sp>
      <p:cxnSp>
        <p:nvCxnSpPr>
          <p:cNvPr id="50" name="Straight Arrow Connector 49"/>
          <p:cNvCxnSpPr/>
          <p:nvPr/>
        </p:nvCxnSpPr>
        <p:spPr>
          <a:xfrm rot="5400000" flipH="1" flipV="1">
            <a:off x="5165057" y="3815723"/>
            <a:ext cx="457200" cy="445757"/>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450" y="308658"/>
            <a:ext cx="9093438" cy="1143000"/>
          </a:xfrm>
        </p:spPr>
        <p:txBody>
          <a:bodyPr>
            <a:normAutofit/>
          </a:bodyPr>
          <a:lstStyle/>
          <a:p>
            <a:r>
              <a:rPr lang="en-IN" sz="3200" dirty="0" smtClean="0">
                <a:latin typeface="Times New Roman" pitchFamily="18" charset="0"/>
                <a:cs typeface="Times New Roman" pitchFamily="18" charset="0"/>
              </a:rPr>
              <a:t>Conversion of SC,PHC,UPHC into HWCs</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68E9C30-0619-4BC0-97A0-06B3AB5F9556}" type="slidenum">
              <a:rPr lang="en-GB" smtClean="0"/>
              <a:pPr>
                <a:defRPr/>
              </a:pPr>
              <a:t>24</a:t>
            </a:fld>
            <a:endParaRPr lang="en-GB" dirty="0"/>
          </a:p>
        </p:txBody>
      </p:sp>
      <p:pic>
        <p:nvPicPr>
          <p:cNvPr id="1026" name="Picture 2"/>
          <p:cNvPicPr>
            <a:picLocks noGrp="1" noChangeAspect="1" noChangeArrowheads="1"/>
          </p:cNvPicPr>
          <p:nvPr>
            <p:ph sz="half" idx="1"/>
          </p:nvPr>
        </p:nvPicPr>
        <p:blipFill>
          <a:blip r:embed="rId2"/>
          <a:srcRect/>
          <a:stretch>
            <a:fillRect/>
          </a:stretch>
        </p:blipFill>
        <p:spPr bwMode="auto">
          <a:xfrm>
            <a:off x="132035" y="1296366"/>
            <a:ext cx="4986834" cy="5561634"/>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5687634" y="1261646"/>
            <a:ext cx="5010533" cy="5596359"/>
          </a:xfrm>
          <a:prstGeom prst="rect">
            <a:avLst/>
          </a:prstGeom>
          <a:noFill/>
          <a:ln w="9525">
            <a:noFill/>
            <a:miter lim="800000"/>
            <a:headEnd/>
            <a:tailEnd/>
          </a:ln>
          <a:effectLst/>
        </p:spPr>
      </p:pic>
      <p:sp>
        <p:nvSpPr>
          <p:cNvPr id="10" name="Right Arrow 9"/>
          <p:cNvSpPr/>
          <p:nvPr/>
        </p:nvSpPr>
        <p:spPr bwMode="auto">
          <a:xfrm>
            <a:off x="4990056" y="3855471"/>
            <a:ext cx="858528" cy="484632"/>
          </a:xfrm>
          <a:prstGeom prst="rightArrow">
            <a:avLst/>
          </a:prstGeom>
          <a:solidFill>
            <a:srgbClr val="FFFF00"/>
          </a:solidFill>
          <a:ln w="12700" cap="sq">
            <a:noFill/>
            <a:round/>
            <a:headEnd type="none" w="sm" len="sm"/>
            <a:tailEnd type="none" w="sm" len="sm"/>
          </a:ln>
        </p:spPr>
        <p:txBody>
          <a:bodyPr wrap="none" rtlCol="0" anchor="ctr"/>
          <a:lstStyle/>
          <a:p>
            <a:pPr algn="ctr"/>
            <a:endParaRPr lang="en-US" sz="1800" b="1" dirty="0"/>
          </a:p>
        </p:txBody>
      </p:sp>
      <p:sp>
        <p:nvSpPr>
          <p:cNvPr id="11" name="Rectangle 10"/>
          <p:cNvSpPr/>
          <p:nvPr/>
        </p:nvSpPr>
        <p:spPr bwMode="auto">
          <a:xfrm>
            <a:off x="203133" y="1423686"/>
            <a:ext cx="1746915" cy="636608"/>
          </a:xfrm>
          <a:prstGeom prst="rect">
            <a:avLst/>
          </a:prstGeom>
          <a:solidFill>
            <a:srgbClr val="FFCC99"/>
          </a:solidFill>
          <a:ln w="12700" cap="sq">
            <a:noFill/>
            <a:round/>
            <a:headEnd type="none" w="sm" len="sm"/>
            <a:tailEnd type="none" w="sm" len="sm"/>
          </a:ln>
        </p:spPr>
        <p:txBody>
          <a:bodyPr wrap="none" rtlCol="0" anchor="ctr"/>
          <a:lstStyle/>
          <a:p>
            <a:pPr algn="ctr"/>
            <a:r>
              <a:rPr lang="en-IN" sz="1800" b="1" dirty="0" smtClean="0"/>
              <a:t>Before branding </a:t>
            </a:r>
            <a:endParaRPr lang="en-US" sz="1800" b="1" dirty="0"/>
          </a:p>
        </p:txBody>
      </p:sp>
      <p:sp>
        <p:nvSpPr>
          <p:cNvPr id="13" name="Rectangle 12"/>
          <p:cNvSpPr/>
          <p:nvPr/>
        </p:nvSpPr>
        <p:spPr bwMode="auto">
          <a:xfrm>
            <a:off x="5973707" y="1379315"/>
            <a:ext cx="1746915" cy="636608"/>
          </a:xfrm>
          <a:prstGeom prst="rect">
            <a:avLst/>
          </a:prstGeom>
          <a:solidFill>
            <a:srgbClr val="FFCC99"/>
          </a:solidFill>
          <a:ln w="12700" cap="sq">
            <a:noFill/>
            <a:round/>
            <a:headEnd type="none" w="sm" len="sm"/>
            <a:tailEnd type="none" w="sm" len="sm"/>
          </a:ln>
        </p:spPr>
        <p:txBody>
          <a:bodyPr wrap="none" rtlCol="0" anchor="ctr"/>
          <a:lstStyle/>
          <a:p>
            <a:pPr algn="ctr"/>
            <a:r>
              <a:rPr lang="en-IN" b="1" dirty="0" smtClean="0"/>
              <a:t>After</a:t>
            </a:r>
            <a:r>
              <a:rPr lang="en-IN" sz="1800" b="1" dirty="0" smtClean="0"/>
              <a:t> branding </a:t>
            </a:r>
            <a:endParaRPr lang="en-US" sz="1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AD75DAC2-4352-4428-9AEF-76AEA64FE458}"/>
              </a:ext>
            </a:extLst>
          </p:cNvPr>
          <p:cNvGraphicFramePr/>
          <p:nvPr>
            <p:extLst>
              <p:ext uri="{D42A27DB-BD31-4B8C-83A1-F6EECF244321}">
                <p14:modId xmlns="" xmlns:p14="http://schemas.microsoft.com/office/powerpoint/2010/main" val="3211071674"/>
              </p:ext>
            </p:extLst>
          </p:nvPr>
        </p:nvGraphicFramePr>
        <p:xfrm>
          <a:off x="2110976" y="15766"/>
          <a:ext cx="8587188" cy="6705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a:xfrm>
            <a:off x="8291076" y="6492883"/>
            <a:ext cx="1604725" cy="365125"/>
          </a:xfrm>
        </p:spPr>
        <p:txBody>
          <a:bodyPr/>
          <a:lstStyle/>
          <a:p>
            <a:fld id="{1954C3D6-29D5-4A2C-8B86-CB2637BAEFC8}" type="slidenum">
              <a:rPr lang="en-US" smtClean="0">
                <a:solidFill>
                  <a:srgbClr val="FFFFFF"/>
                </a:solidFill>
              </a:rPr>
              <a:pPr/>
              <a:t>25</a:t>
            </a:fld>
            <a:endParaRPr lang="en-US" dirty="0">
              <a:solidFill>
                <a:srgbClr val="FFFFFF"/>
              </a:solidFill>
            </a:endParaRPr>
          </a:p>
        </p:txBody>
      </p:sp>
      <p:sp>
        <p:nvSpPr>
          <p:cNvPr id="5" name="Title 1">
            <a:extLst>
              <a:ext uri="{FF2B5EF4-FFF2-40B4-BE49-F238E27FC236}">
                <a16:creationId xmlns:a16="http://schemas.microsoft.com/office/drawing/2014/main" xmlns="" id="{45479FED-810D-4D42-B998-29C4291FC018}"/>
              </a:ext>
            </a:extLst>
          </p:cNvPr>
          <p:cNvSpPr>
            <a:spLocks noGrp="1"/>
          </p:cNvSpPr>
          <p:nvPr>
            <p:ph type="title"/>
          </p:nvPr>
        </p:nvSpPr>
        <p:spPr>
          <a:xfrm>
            <a:off x="0" y="1"/>
            <a:ext cx="1961330" cy="6858000"/>
          </a:xfrm>
          <a:solidFill>
            <a:schemeClr val="tx2">
              <a:lumMod val="20000"/>
              <a:lumOff val="80000"/>
            </a:schemeClr>
          </a:solidFill>
          <a:effectLst>
            <a:outerShdw blurRad="50800" dist="38100" dir="2700000" algn="tl" rotWithShape="0">
              <a:prstClr val="black">
                <a:alpha val="40000"/>
              </a:prstClr>
            </a:outerShdw>
          </a:effectLst>
        </p:spPr>
        <p:txBody>
          <a:bodyPr rtlCol="0">
            <a:normAutofit/>
          </a:bodyPr>
          <a:lstStyle/>
          <a:p>
            <a:pPr algn="ctr">
              <a:defRPr/>
            </a:pPr>
            <a:r>
              <a:rPr lang="en-IN" sz="1600" dirty="0">
                <a:solidFill>
                  <a:schemeClr val="tx2"/>
                </a:solidFill>
                <a:latin typeface="+mn-lt"/>
              </a:rPr>
              <a:t/>
            </a:r>
            <a:br>
              <a:rPr lang="en-IN" sz="1600" dirty="0">
                <a:solidFill>
                  <a:schemeClr val="tx2"/>
                </a:solidFill>
                <a:latin typeface="+mn-lt"/>
              </a:rPr>
            </a:br>
            <a:r>
              <a:rPr lang="en-IN" sz="2400" b="1" dirty="0">
                <a:solidFill>
                  <a:schemeClr val="tx2"/>
                </a:solidFill>
                <a:latin typeface="+mn-lt"/>
              </a:rPr>
              <a:t>Key Elements to Roll out CPHC</a:t>
            </a:r>
          </a:p>
        </p:txBody>
      </p:sp>
    </p:spTree>
    <p:extLst>
      <p:ext uri="{BB962C8B-B14F-4D97-AF65-F5344CB8AC3E}">
        <p14:creationId xmlns="" xmlns:p14="http://schemas.microsoft.com/office/powerpoint/2010/main" val="2865321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302" y="2362200"/>
          <a:ext cx="10163255" cy="2286000"/>
        </p:xfrm>
        <a:graphic>
          <a:graphicData uri="http://schemas.openxmlformats.org/drawingml/2006/table">
            <a:tbl>
              <a:tblPr/>
              <a:tblGrid>
                <a:gridCol w="1200385"/>
                <a:gridCol w="640205"/>
                <a:gridCol w="640205"/>
                <a:gridCol w="640205"/>
                <a:gridCol w="640205"/>
                <a:gridCol w="640205"/>
                <a:gridCol w="640205"/>
                <a:gridCol w="640205"/>
                <a:gridCol w="640205"/>
                <a:gridCol w="640205"/>
                <a:gridCol w="640205"/>
                <a:gridCol w="640205"/>
                <a:gridCol w="640205"/>
                <a:gridCol w="640205"/>
                <a:gridCol w="640205"/>
              </a:tblGrid>
              <a:tr h="502680">
                <a:tc rowSpan="2">
                  <a:txBody>
                    <a:bodyPr/>
                    <a:lstStyle/>
                    <a:p>
                      <a:pPr algn="ctr" fontAlgn="ctr"/>
                      <a:r>
                        <a:rPr lang="en-US" sz="1600" b="1" i="0" u="none" strike="noStrike" dirty="0">
                          <a:solidFill>
                            <a:srgbClr val="000000"/>
                          </a:solidFill>
                          <a:latin typeface="Trebuchet MS"/>
                        </a:rPr>
                        <a:t> </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67C8"/>
                    </a:solidFill>
                  </a:tcPr>
                </a:tc>
                <a:tc gridSpan="14">
                  <a:txBody>
                    <a:bodyPr/>
                    <a:lstStyle/>
                    <a:p>
                      <a:pPr algn="ctr" rtl="0" fontAlgn="ctr"/>
                      <a:r>
                        <a:rPr lang="en-US" sz="1600" b="1" i="0" u="none" strike="noStrike" dirty="0">
                          <a:solidFill>
                            <a:srgbClr val="000000"/>
                          </a:solidFill>
                          <a:latin typeface="Trebuchet MS"/>
                        </a:rPr>
                        <a:t>INFANT MORTALITY TREND SINCE 2005 TO 2018</a:t>
                      </a:r>
                    </a:p>
                  </a:txBody>
                  <a:tcPr marL="7020" marR="7020" marT="600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4E67C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3078">
                <a:tc vMerge="1">
                  <a:txBody>
                    <a:bodyPr/>
                    <a:lstStyle/>
                    <a:p>
                      <a:endParaRPr lang="en-US"/>
                    </a:p>
                  </a:txBody>
                  <a:tcPr/>
                </a:tc>
                <a:tc>
                  <a:txBody>
                    <a:bodyPr/>
                    <a:lstStyle/>
                    <a:p>
                      <a:pPr algn="ctr" rtl="0" fontAlgn="ctr"/>
                      <a:r>
                        <a:rPr lang="en-US" sz="1600" b="1" i="0" u="none" strike="noStrike">
                          <a:solidFill>
                            <a:srgbClr val="000000"/>
                          </a:solidFill>
                          <a:latin typeface="Trebuchet MS"/>
                        </a:rPr>
                        <a:t>2005</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2006</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2007</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2008</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2009</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2010</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2011</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2012</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2013</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2014</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2015</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2016</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2017</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2018</a:t>
                      </a:r>
                    </a:p>
                  </a:txBody>
                  <a:tcPr marL="7020" marR="7020" marT="60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r>
              <a:tr h="335121">
                <a:tc>
                  <a:txBody>
                    <a:bodyPr/>
                    <a:lstStyle/>
                    <a:p>
                      <a:pPr algn="l" rtl="0" fontAlgn="ctr"/>
                      <a:r>
                        <a:rPr lang="en-US" sz="1600" b="1" i="0" u="none" strike="noStrike">
                          <a:solidFill>
                            <a:srgbClr val="000000"/>
                          </a:solidFill>
                          <a:latin typeface="Trebuchet MS"/>
                        </a:rPr>
                        <a:t>India </a:t>
                      </a:r>
                    </a:p>
                  </a:txBody>
                  <a:tcPr marL="63178"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58</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57</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dirty="0">
                          <a:solidFill>
                            <a:srgbClr val="000000"/>
                          </a:solidFill>
                          <a:latin typeface="Trebuchet MS"/>
                        </a:rPr>
                        <a:t>55</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53</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50</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47</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44</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42</a:t>
                      </a:r>
                    </a:p>
                  </a:txBody>
                  <a:tcPr marL="7020" marR="7020" marT="60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dirty="0">
                          <a:solidFill>
                            <a:srgbClr val="000000"/>
                          </a:solidFill>
                          <a:latin typeface="Trebuchet MS"/>
                        </a:rPr>
                        <a:t>40</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39</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37</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34</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a:solidFill>
                            <a:srgbClr val="000000"/>
                          </a:solidFill>
                          <a:latin typeface="Trebuchet MS"/>
                        </a:rPr>
                        <a:t>33</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BF5"/>
                    </a:solidFill>
                  </a:tcPr>
                </a:tc>
                <a:tc>
                  <a:txBody>
                    <a:bodyPr/>
                    <a:lstStyle/>
                    <a:p>
                      <a:pPr algn="ctr" rtl="0" fontAlgn="ctr"/>
                      <a:r>
                        <a:rPr lang="en-US" sz="1600" b="1" i="0" u="none" strike="noStrike" dirty="0">
                          <a:solidFill>
                            <a:srgbClr val="000000"/>
                          </a:solidFill>
                          <a:latin typeface="Trebuchet MS"/>
                        </a:rPr>
                        <a:t>32</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BF5"/>
                    </a:solidFill>
                  </a:tcPr>
                </a:tc>
              </a:tr>
              <a:tr h="335121">
                <a:tc>
                  <a:txBody>
                    <a:bodyPr/>
                    <a:lstStyle/>
                    <a:p>
                      <a:pPr algn="l" rtl="0" fontAlgn="ctr"/>
                      <a:r>
                        <a:rPr lang="en-US" sz="1600" b="1" i="0" u="none" strike="noStrike" dirty="0">
                          <a:solidFill>
                            <a:srgbClr val="000000"/>
                          </a:solidFill>
                          <a:latin typeface="Trebuchet MS"/>
                        </a:rPr>
                        <a:t>Karnataka </a:t>
                      </a:r>
                    </a:p>
                  </a:txBody>
                  <a:tcPr marL="63178"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50</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a:solidFill>
                            <a:srgbClr val="000000"/>
                          </a:solidFill>
                          <a:latin typeface="Trebuchet MS"/>
                        </a:rPr>
                        <a:t>48</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47</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45</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41</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38</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35</a:t>
                      </a:r>
                    </a:p>
                  </a:txBody>
                  <a:tcPr marL="7020" marR="702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32</a:t>
                      </a:r>
                    </a:p>
                  </a:txBody>
                  <a:tcPr marL="7020" marR="7020" marT="60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31</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29</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28</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24</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25</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c>
                  <a:txBody>
                    <a:bodyPr/>
                    <a:lstStyle/>
                    <a:p>
                      <a:pPr algn="ctr" rtl="0" fontAlgn="ctr"/>
                      <a:r>
                        <a:rPr lang="en-US" sz="1600" b="1" i="0" u="none" strike="noStrike" dirty="0">
                          <a:solidFill>
                            <a:srgbClr val="000000"/>
                          </a:solidFill>
                          <a:latin typeface="Trebuchet MS"/>
                        </a:rPr>
                        <a:t>23</a:t>
                      </a:r>
                    </a:p>
                  </a:txBody>
                  <a:tcPr marL="7020" marR="702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3EB"/>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73" y="165100"/>
            <a:ext cx="8870561" cy="825500"/>
          </a:xfrm>
          <a:solidFill>
            <a:schemeClr val="tx2">
              <a:lumMod val="40000"/>
              <a:lumOff val="60000"/>
            </a:schemeClr>
          </a:solidFill>
        </p:spPr>
        <p:txBody>
          <a:bodyPr>
            <a:noAutofit/>
          </a:bodyPr>
          <a:lstStyle/>
          <a:p>
            <a:r>
              <a:rPr lang="en-IN" sz="2800" dirty="0" smtClean="0">
                <a:latin typeface="Times New Roman" pitchFamily="18" charset="0"/>
                <a:cs typeface="Times New Roman" pitchFamily="18" charset="0"/>
              </a:rPr>
              <a:t>Packages </a:t>
            </a:r>
            <a:r>
              <a:rPr lang="en-IN" sz="2800" dirty="0" smtClean="0">
                <a:latin typeface="Times New Roman" pitchFamily="18" charset="0"/>
                <a:cs typeface="Times New Roman" pitchFamily="18" charset="0"/>
              </a:rPr>
              <a:t>of services under </a:t>
            </a:r>
            <a:r>
              <a:rPr lang="en-IN" sz="2800" dirty="0" smtClean="0">
                <a:latin typeface="Times New Roman" pitchFamily="18" charset="0"/>
                <a:cs typeface="Times New Roman" pitchFamily="18" charset="0"/>
              </a:rPr>
              <a:t>CPHC-UHC – Basic functions</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659469" y="774700"/>
            <a:ext cx="9414636" cy="5549900"/>
          </a:xfrm>
        </p:spPr>
        <p:txBody>
          <a:bodyPr>
            <a:normAutofit/>
          </a:bodyPr>
          <a:lstStyle/>
          <a:p>
            <a:pPr>
              <a:buNone/>
            </a:pPr>
            <a:endParaRPr lang="en-US" sz="2200" dirty="0" smtClean="0"/>
          </a:p>
          <a:p>
            <a:pPr>
              <a:buNone/>
            </a:pPr>
            <a:endParaRPr lang="en-US" sz="2200" dirty="0" smtClean="0"/>
          </a:p>
          <a:p>
            <a:pPr>
              <a:buNone/>
            </a:pPr>
            <a:r>
              <a:rPr lang="en-US" sz="2200" dirty="0" smtClean="0">
                <a:latin typeface="Times New Roman" pitchFamily="18" charset="0"/>
                <a:cs typeface="Times New Roman" pitchFamily="18" charset="0"/>
              </a:rPr>
              <a:t>1.Care in pregnancy and child-birth. </a:t>
            </a:r>
          </a:p>
          <a:p>
            <a:pPr>
              <a:buNone/>
            </a:pPr>
            <a:r>
              <a:rPr lang="en-US" sz="2200" dirty="0" smtClean="0">
                <a:latin typeface="Times New Roman" pitchFamily="18" charset="0"/>
                <a:cs typeface="Times New Roman" pitchFamily="18" charset="0"/>
              </a:rPr>
              <a:t>2. Neonatal and infant health care services.</a:t>
            </a:r>
          </a:p>
          <a:p>
            <a:pPr>
              <a:buNone/>
            </a:pPr>
            <a:r>
              <a:rPr lang="en-US" sz="2200" dirty="0" smtClean="0">
                <a:latin typeface="Times New Roman" pitchFamily="18" charset="0"/>
                <a:cs typeface="Times New Roman" pitchFamily="18" charset="0"/>
              </a:rPr>
              <a:t>3. Childhood and adolescent health care services.</a:t>
            </a:r>
          </a:p>
          <a:p>
            <a:pPr>
              <a:buNone/>
            </a:pPr>
            <a:r>
              <a:rPr lang="en-US" sz="2200" dirty="0" smtClean="0">
                <a:latin typeface="Times New Roman" pitchFamily="18" charset="0"/>
                <a:cs typeface="Times New Roman" pitchFamily="18" charset="0"/>
              </a:rPr>
              <a:t> 4. Family planning, Contraceptive services and other Reproductive Health Care services. </a:t>
            </a:r>
          </a:p>
          <a:p>
            <a:pPr>
              <a:buNone/>
            </a:pPr>
            <a:r>
              <a:rPr lang="en-US" sz="2200" dirty="0" smtClean="0">
                <a:latin typeface="Times New Roman" pitchFamily="18" charset="0"/>
                <a:cs typeface="Times New Roman" pitchFamily="18" charset="0"/>
              </a:rPr>
              <a:t>5. Management of Communicable diseases including National Health </a:t>
            </a:r>
            <a:r>
              <a:rPr lang="en-US" sz="2200" dirty="0" err="1" smtClean="0">
                <a:latin typeface="Times New Roman" pitchFamily="18" charset="0"/>
                <a:cs typeface="Times New Roman" pitchFamily="18" charset="0"/>
              </a:rPr>
              <a:t>Programmes</a:t>
            </a:r>
            <a:endParaRPr lang="en-US" sz="2200" dirty="0" smtClean="0">
              <a:latin typeface="Times New Roman" pitchFamily="18" charset="0"/>
              <a:cs typeface="Times New Roman" pitchFamily="18" charset="0"/>
            </a:endParaRPr>
          </a:p>
          <a:p>
            <a:pPr>
              <a:buNone/>
            </a:pPr>
            <a:r>
              <a:rPr lang="en-US" sz="2200" dirty="0" smtClean="0">
                <a:latin typeface="Times New Roman" pitchFamily="18" charset="0"/>
                <a:cs typeface="Times New Roman" pitchFamily="18" charset="0"/>
              </a:rPr>
              <a:t>6. Management of Common Communicable Diseases and Outpatient care for acute simple illnesses and minor ailments. </a:t>
            </a:r>
          </a:p>
          <a:p>
            <a:pPr>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368E9C30-0619-4BC0-97A0-06B3AB5F9556}" type="slidenum">
              <a:rPr lang="en-GB" smtClean="0"/>
              <a:pPr>
                <a:defRPr/>
              </a:pPr>
              <a:t>27</a:t>
            </a:fld>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05" y="1600200"/>
            <a:ext cx="9806650" cy="4525967"/>
          </a:xfrm>
        </p:spPr>
        <p:txBody>
          <a:bodyPr>
            <a:normAutofit fontScale="85000" lnSpcReduction="10000"/>
          </a:bodyPr>
          <a:lstStyle/>
          <a:p>
            <a:pPr>
              <a:buNone/>
            </a:pPr>
            <a:r>
              <a:rPr lang="en-US" dirty="0" smtClean="0">
                <a:latin typeface="Times New Roman" pitchFamily="18" charset="0"/>
                <a:cs typeface="Times New Roman" pitchFamily="18" charset="0"/>
              </a:rPr>
              <a:t> 7. </a:t>
            </a:r>
            <a:r>
              <a:rPr lang="en-US" sz="2800" dirty="0" smtClean="0">
                <a:latin typeface="Times New Roman" pitchFamily="18" charset="0"/>
                <a:cs typeface="Times New Roman" pitchFamily="18" charset="0"/>
              </a:rPr>
              <a:t>Screening, Prevention, Control and Management of Non-Communicable diseases.</a:t>
            </a:r>
          </a:p>
          <a:p>
            <a:pPr>
              <a:buNone/>
            </a:pPr>
            <a:r>
              <a:rPr lang="en-US" sz="2800" dirty="0" smtClean="0">
                <a:latin typeface="Times New Roman" pitchFamily="18" charset="0"/>
                <a:cs typeface="Times New Roman" pitchFamily="18" charset="0"/>
              </a:rPr>
              <a:t> 8. Care for Common Ophthalmic and ENT problems. </a:t>
            </a:r>
          </a:p>
          <a:p>
            <a:pPr>
              <a:buNone/>
            </a:pPr>
            <a:r>
              <a:rPr lang="en-US" sz="2800" dirty="0" smtClean="0">
                <a:latin typeface="Times New Roman" pitchFamily="18" charset="0"/>
                <a:cs typeface="Times New Roman" pitchFamily="18" charset="0"/>
              </a:rPr>
              <a:t> 9. Basic Oral health care. </a:t>
            </a:r>
          </a:p>
          <a:p>
            <a:pPr>
              <a:buNone/>
            </a:pPr>
            <a:r>
              <a:rPr lang="en-US" sz="2800" dirty="0" smtClean="0">
                <a:latin typeface="Times New Roman" pitchFamily="18" charset="0"/>
                <a:cs typeface="Times New Roman" pitchFamily="18" charset="0"/>
              </a:rPr>
              <a:t>10. Elderly and Palliative health care services. </a:t>
            </a:r>
          </a:p>
          <a:p>
            <a:pPr>
              <a:buNone/>
            </a:pPr>
            <a:r>
              <a:rPr lang="en-US" sz="2800" dirty="0" smtClean="0">
                <a:latin typeface="Times New Roman" pitchFamily="18" charset="0"/>
                <a:cs typeface="Times New Roman" pitchFamily="18" charset="0"/>
              </a:rPr>
              <a:t>11. Emergency Medical Services. </a:t>
            </a:r>
          </a:p>
          <a:p>
            <a:pPr>
              <a:buNone/>
            </a:pPr>
            <a:r>
              <a:rPr lang="en-US" sz="2800" dirty="0" smtClean="0">
                <a:latin typeface="Times New Roman" pitchFamily="18" charset="0"/>
                <a:cs typeface="Times New Roman" pitchFamily="18" charset="0"/>
              </a:rPr>
              <a:t>12. Screening and Basic management of Mental health ailments Additionally CHOs need to implement in their areas,</a:t>
            </a:r>
          </a:p>
          <a:p>
            <a:r>
              <a:rPr lang="en-IN" sz="2800" dirty="0" smtClean="0">
                <a:latin typeface="Times New Roman" pitchFamily="18" charset="0"/>
                <a:cs typeface="Times New Roman" pitchFamily="18" charset="0"/>
              </a:rPr>
              <a:t>Eat Right Movement</a:t>
            </a:r>
          </a:p>
          <a:p>
            <a:r>
              <a:rPr lang="en-IN" sz="2800" dirty="0" smtClean="0">
                <a:latin typeface="Times New Roman" pitchFamily="18" charset="0"/>
                <a:cs typeface="Times New Roman" pitchFamily="18" charset="0"/>
              </a:rPr>
              <a:t>Fit India movement </a:t>
            </a:r>
          </a:p>
          <a:p>
            <a:r>
              <a:rPr lang="en-IN" sz="2800" dirty="0" smtClean="0">
                <a:latin typeface="Times New Roman" pitchFamily="18" charset="0"/>
                <a:cs typeface="Times New Roman" pitchFamily="18" charset="0"/>
              </a:rPr>
              <a:t>Implementation of Yoga and other health events as per health </a:t>
            </a:r>
            <a:r>
              <a:rPr lang="en-IN" sz="2800" dirty="0" err="1" smtClean="0">
                <a:latin typeface="Times New Roman" pitchFamily="18" charset="0"/>
                <a:cs typeface="Times New Roman" pitchFamily="18" charset="0"/>
              </a:rPr>
              <a:t>calender</a:t>
            </a:r>
            <a:endParaRPr lang="en-US" sz="2800" dirty="0"/>
          </a:p>
        </p:txBody>
      </p:sp>
      <p:sp>
        <p:nvSpPr>
          <p:cNvPr id="4" name="TextBox 3"/>
          <p:cNvSpPr txBox="1"/>
          <p:nvPr/>
        </p:nvSpPr>
        <p:spPr>
          <a:xfrm>
            <a:off x="1462881" y="609600"/>
            <a:ext cx="6934200" cy="523220"/>
          </a:xfrm>
          <a:prstGeom prst="rect">
            <a:avLst/>
          </a:prstGeom>
          <a:solidFill>
            <a:schemeClr val="tx2">
              <a:lumMod val="40000"/>
              <a:lumOff val="60000"/>
            </a:schemeClr>
          </a:solidFill>
        </p:spPr>
        <p:txBody>
          <a:bodyPr vert="horz" lIns="91440" tIns="45720" rIns="91440" bIns="45720" rtlCol="0" anchor="ctr">
            <a:noAutofit/>
          </a:bodyPr>
          <a:lstStyle/>
          <a:p>
            <a:pPr algn="ctr">
              <a:spcBef>
                <a:spcPct val="0"/>
              </a:spcBef>
            </a:pPr>
            <a:r>
              <a:rPr lang="en-IN" sz="2800" dirty="0" smtClean="0">
                <a:latin typeface="Times New Roman" pitchFamily="18" charset="0"/>
                <a:ea typeface="+mj-ea"/>
                <a:cs typeface="Times New Roman" pitchFamily="18" charset="0"/>
              </a:rPr>
              <a:t>Extended </a:t>
            </a:r>
            <a:r>
              <a:rPr lang="en-IN" sz="2800" dirty="0" smtClean="0">
                <a:latin typeface="Times New Roman" pitchFamily="18" charset="0"/>
                <a:ea typeface="+mj-ea"/>
                <a:cs typeface="Times New Roman" pitchFamily="18" charset="0"/>
              </a:rPr>
              <a:t>packages from 2021-22 </a:t>
            </a:r>
            <a:r>
              <a:rPr lang="en-IN" sz="2800" dirty="0" smtClean="0">
                <a:latin typeface="Times New Roman" pitchFamily="18" charset="0"/>
                <a:ea typeface="+mj-ea"/>
                <a:cs typeface="Times New Roman" pitchFamily="18" charset="0"/>
              </a:rPr>
              <a:t>- </a:t>
            </a:r>
            <a:endParaRPr lang="en-US" sz="2800" dirty="0" smtClean="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81" y="2286000"/>
            <a:ext cx="9157574" cy="1600200"/>
          </a:xfrm>
        </p:spPr>
        <p:txBody>
          <a:bodyPr>
            <a:normAutofit/>
          </a:bodyPr>
          <a:lstStyle/>
          <a:p>
            <a:r>
              <a:rPr lang="en-US" u="sng" dirty="0" smtClean="0">
                <a:latin typeface="Times New Roman" pitchFamily="18" charset="0"/>
                <a:cs typeface="Times New Roman" pitchFamily="18" charset="0"/>
              </a:rPr>
              <a:t>CHO - ROLES AND RESPONSIBILITIES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baseindiachq.org/karnatakamap1.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302" y="495935"/>
            <a:ext cx="4903325" cy="57524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aphicFrame>
        <p:nvGraphicFramePr>
          <p:cNvPr id="3" name="Table 2"/>
          <p:cNvGraphicFramePr>
            <a:graphicFrameLocks noGrp="1"/>
          </p:cNvGraphicFramePr>
          <p:nvPr>
            <p:extLst>
              <p:ext uri="{D42A27DB-BD31-4B8C-83A1-F6EECF244321}">
                <p14:modId xmlns="" xmlns:p14="http://schemas.microsoft.com/office/powerpoint/2010/main" val="299175441"/>
              </p:ext>
            </p:extLst>
          </p:nvPr>
        </p:nvGraphicFramePr>
        <p:xfrm>
          <a:off x="5527385" y="685803"/>
          <a:ext cx="4725022" cy="4817119"/>
        </p:xfrm>
        <a:graphic>
          <a:graphicData uri="http://schemas.openxmlformats.org/drawingml/2006/table">
            <a:tbl>
              <a:tblPr firstRow="1" firstCol="1" bandRow="1">
                <a:tableStyleId>{F5AB1C69-6EDB-4FF4-983F-18BD219EF322}</a:tableStyleId>
              </a:tblPr>
              <a:tblGrid>
                <a:gridCol w="3754519"/>
                <a:gridCol w="970503"/>
              </a:tblGrid>
              <a:tr h="454446">
                <a:tc gridSpan="2">
                  <a:txBody>
                    <a:bodyPr/>
                    <a:lstStyle/>
                    <a:p>
                      <a:pPr marL="0" marR="0" algn="ctr">
                        <a:lnSpc>
                          <a:spcPct val="115000"/>
                        </a:lnSpc>
                        <a:spcBef>
                          <a:spcPts val="0"/>
                        </a:spcBef>
                        <a:spcAft>
                          <a:spcPts val="0"/>
                        </a:spcAft>
                      </a:pPr>
                      <a:r>
                        <a:rPr lang="en-US" sz="1800" dirty="0">
                          <a:solidFill>
                            <a:schemeClr val="tx1"/>
                          </a:solidFill>
                          <a:effectLst/>
                        </a:rPr>
                        <a:t>GENERAL PARTICULARS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623239">
                <a:tc>
                  <a:txBody>
                    <a:bodyPr/>
                    <a:lstStyle/>
                    <a:p>
                      <a:pPr marL="0" marR="0" algn="l">
                        <a:lnSpc>
                          <a:spcPct val="115000"/>
                        </a:lnSpc>
                        <a:spcBef>
                          <a:spcPts val="1200"/>
                        </a:spcBef>
                        <a:spcAft>
                          <a:spcPts val="1200"/>
                        </a:spcAft>
                      </a:pPr>
                      <a:r>
                        <a:rPr lang="en-US" sz="1600" dirty="0">
                          <a:solidFill>
                            <a:schemeClr val="tx1"/>
                          </a:solidFill>
                          <a:effectLst/>
                        </a:rPr>
                        <a:t>NO OF DISTRICTS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US" sz="1600">
                          <a:solidFill>
                            <a:schemeClr val="tx1"/>
                          </a:solidFill>
                          <a:effectLst/>
                        </a:rPr>
                        <a:t>30</a:t>
                      </a:r>
                      <a:endParaRPr lang="en-US" sz="105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239">
                <a:tc>
                  <a:txBody>
                    <a:bodyPr/>
                    <a:lstStyle/>
                    <a:p>
                      <a:pPr marL="0" marR="0" algn="l">
                        <a:lnSpc>
                          <a:spcPct val="115000"/>
                        </a:lnSpc>
                        <a:spcBef>
                          <a:spcPts val="1200"/>
                        </a:spcBef>
                        <a:spcAft>
                          <a:spcPts val="1200"/>
                        </a:spcAft>
                      </a:pPr>
                      <a:r>
                        <a:rPr lang="en-US" sz="1600" dirty="0">
                          <a:solidFill>
                            <a:schemeClr val="tx1"/>
                          </a:solidFill>
                          <a:effectLst/>
                        </a:rPr>
                        <a:t>NO OF TALUKS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IN" sz="1600" dirty="0" smtClean="0">
                          <a:solidFill>
                            <a:schemeClr val="tx1"/>
                          </a:solidFill>
                          <a:effectLst/>
                          <a:latin typeface="Calibri"/>
                          <a:ea typeface="Times New Roman"/>
                          <a:cs typeface="Times New Roman"/>
                        </a:rPr>
                        <a:t>226</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239">
                <a:tc>
                  <a:txBody>
                    <a:bodyPr/>
                    <a:lstStyle/>
                    <a:p>
                      <a:pPr marL="0" marR="0" algn="l">
                        <a:lnSpc>
                          <a:spcPct val="115000"/>
                        </a:lnSpc>
                        <a:spcBef>
                          <a:spcPts val="1200"/>
                        </a:spcBef>
                        <a:spcAft>
                          <a:spcPts val="1200"/>
                        </a:spcAft>
                      </a:pPr>
                      <a:r>
                        <a:rPr lang="en-US" sz="1600" dirty="0">
                          <a:solidFill>
                            <a:schemeClr val="tx1"/>
                          </a:solidFill>
                          <a:effectLst/>
                        </a:rPr>
                        <a:t>NO OF VILLAGES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US" sz="1600" dirty="0">
                          <a:solidFill>
                            <a:schemeClr val="tx1"/>
                          </a:solidFill>
                          <a:effectLst/>
                        </a:rPr>
                        <a:t>29340</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239">
                <a:tc>
                  <a:txBody>
                    <a:bodyPr/>
                    <a:lstStyle/>
                    <a:p>
                      <a:pPr marL="0" marR="0" algn="l">
                        <a:lnSpc>
                          <a:spcPct val="115000"/>
                        </a:lnSpc>
                        <a:spcBef>
                          <a:spcPts val="1200"/>
                        </a:spcBef>
                        <a:spcAft>
                          <a:spcPts val="1200"/>
                        </a:spcAft>
                      </a:pPr>
                      <a:r>
                        <a:rPr lang="en-US" sz="1600" dirty="0">
                          <a:solidFill>
                            <a:schemeClr val="tx1"/>
                          </a:solidFill>
                          <a:effectLst/>
                        </a:rPr>
                        <a:t>NO OF INHABITED VILLAGES </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US" sz="1600" dirty="0">
                          <a:solidFill>
                            <a:schemeClr val="tx1"/>
                          </a:solidFill>
                          <a:effectLst/>
                        </a:rPr>
                        <a:t>27397</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239">
                <a:tc>
                  <a:txBody>
                    <a:bodyPr/>
                    <a:lstStyle/>
                    <a:p>
                      <a:pPr marL="0" marR="0" algn="l">
                        <a:lnSpc>
                          <a:spcPct val="115000"/>
                        </a:lnSpc>
                        <a:spcBef>
                          <a:spcPts val="1200"/>
                        </a:spcBef>
                        <a:spcAft>
                          <a:spcPts val="1200"/>
                        </a:spcAft>
                      </a:pPr>
                      <a:r>
                        <a:rPr lang="en-US" sz="1600" dirty="0">
                          <a:solidFill>
                            <a:schemeClr val="tx1"/>
                          </a:solidFill>
                          <a:effectLst/>
                        </a:rPr>
                        <a:t>NO OF UNINHABITED VILLAGES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US" sz="1600" dirty="0">
                          <a:solidFill>
                            <a:schemeClr val="tx1"/>
                          </a:solidFill>
                          <a:effectLst/>
                        </a:rPr>
                        <a:t>1943</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239">
                <a:tc>
                  <a:txBody>
                    <a:bodyPr/>
                    <a:lstStyle/>
                    <a:p>
                      <a:pPr marL="0" marR="0" algn="l">
                        <a:lnSpc>
                          <a:spcPct val="115000"/>
                        </a:lnSpc>
                        <a:spcBef>
                          <a:spcPts val="1200"/>
                        </a:spcBef>
                        <a:spcAft>
                          <a:spcPts val="1200"/>
                        </a:spcAft>
                      </a:pPr>
                      <a:r>
                        <a:rPr lang="en-US" sz="1600" dirty="0">
                          <a:solidFill>
                            <a:schemeClr val="tx1"/>
                          </a:solidFill>
                          <a:effectLst/>
                        </a:rPr>
                        <a:t>NO OF TOWNS/URBAN AGGLOMERATIONS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US" sz="1600" dirty="0">
                          <a:solidFill>
                            <a:schemeClr val="tx1"/>
                          </a:solidFill>
                          <a:effectLst/>
                        </a:rPr>
                        <a:t>347</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239">
                <a:tc>
                  <a:txBody>
                    <a:bodyPr/>
                    <a:lstStyle/>
                    <a:p>
                      <a:pPr marL="0" marR="0" algn="l">
                        <a:lnSpc>
                          <a:spcPct val="115000"/>
                        </a:lnSpc>
                        <a:spcBef>
                          <a:spcPts val="1200"/>
                        </a:spcBef>
                        <a:spcAft>
                          <a:spcPts val="1200"/>
                        </a:spcAft>
                      </a:pPr>
                      <a:r>
                        <a:rPr lang="en-US" sz="1600" dirty="0">
                          <a:solidFill>
                            <a:schemeClr val="tx1"/>
                          </a:solidFill>
                          <a:effectLst/>
                        </a:rPr>
                        <a:t>AREA (SQ. KMS)</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1200"/>
                        </a:spcAft>
                      </a:pPr>
                      <a:r>
                        <a:rPr lang="en-US" sz="1600" dirty="0">
                          <a:solidFill>
                            <a:schemeClr val="tx1"/>
                          </a:solidFill>
                          <a:effectLst/>
                        </a:rPr>
                        <a:t>191791</a:t>
                      </a:r>
                      <a:endParaRPr lang="en-US" sz="1050" dirty="0">
                        <a:solidFill>
                          <a:schemeClr val="tx1"/>
                        </a:solidFill>
                        <a:effectLst/>
                        <a:latin typeface="Calibri"/>
                        <a:ea typeface="Times New Roman"/>
                        <a:cs typeface="Times New Roman"/>
                      </a:endParaRPr>
                    </a:p>
                  </a:txBody>
                  <a:tcPr marL="64994" marR="649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6329746" y="6248400"/>
            <a:ext cx="3414524" cy="369332"/>
          </a:xfrm>
          <a:prstGeom prst="rect">
            <a:avLst/>
          </a:prstGeom>
        </p:spPr>
        <p:txBody>
          <a:bodyPr wrap="none">
            <a:spAutoFit/>
          </a:bodyPr>
          <a:lstStyle/>
          <a:p>
            <a:r>
              <a:rPr lang="en-US" b="1" dirty="0"/>
              <a:t>Source :</a:t>
            </a:r>
            <a:r>
              <a:rPr lang="en-US" dirty="0"/>
              <a:t> Census of India 2011 data</a:t>
            </a:r>
          </a:p>
        </p:txBody>
      </p:sp>
    </p:spTree>
    <p:extLst>
      <p:ext uri="{BB962C8B-B14F-4D97-AF65-F5344CB8AC3E}">
        <p14:creationId xmlns="" xmlns:p14="http://schemas.microsoft.com/office/powerpoint/2010/main" val="3214803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09" y="274638"/>
            <a:ext cx="9628346" cy="792162"/>
          </a:xfrm>
        </p:spPr>
        <p:txBody>
          <a:bodyPr>
            <a:noAutofit/>
          </a:bodyPr>
          <a:lstStyle/>
          <a:p>
            <a:r>
              <a:rPr lang="en-US" sz="3200" b="1"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CARE IN PREGNANCY AND CHILD BIRTH</a:t>
            </a:r>
            <a:endParaRPr lang="en-US" sz="3200" b="1" dirty="0">
              <a:latin typeface="Times New Roman" pitchFamily="18" charset="0"/>
              <a:cs typeface="Times New Roman" pitchFamily="18" charset="0"/>
            </a:endParaRPr>
          </a:p>
        </p:txBody>
      </p:sp>
      <p:sp>
        <p:nvSpPr>
          <p:cNvPr id="5" name="Content Placeholder 4"/>
          <p:cNvSpPr>
            <a:spLocks noGrp="1"/>
          </p:cNvSpPr>
          <p:nvPr>
            <p:ph idx="1"/>
          </p:nvPr>
        </p:nvSpPr>
        <p:spPr>
          <a:xfrm>
            <a:off x="243681" y="1219200"/>
            <a:ext cx="10210800" cy="3962400"/>
          </a:xfrm>
        </p:spPr>
        <p:txBody>
          <a:bodyPr>
            <a:noAutofit/>
          </a:bodyPr>
          <a:lstStyle/>
          <a:p>
            <a:pPr marL="514350" indent="-514350">
              <a:buAutoNum type="arabicPeriod"/>
            </a:pPr>
            <a:r>
              <a:rPr lang="en-US" sz="2400" dirty="0" smtClean="0">
                <a:latin typeface="Times New Roman" pitchFamily="18" charset="0"/>
                <a:cs typeface="Times New Roman" pitchFamily="18" charset="0"/>
              </a:rPr>
              <a:t>Early registration of pregnancy and issuing of ID number, Mother and Child protection card.</a:t>
            </a:r>
          </a:p>
          <a:p>
            <a:pPr marL="514350" indent="-514350">
              <a:buAutoNum type="arabicPeriod"/>
            </a:pPr>
            <a:r>
              <a:rPr lang="en-US" sz="2400" dirty="0" smtClean="0">
                <a:latin typeface="Times New Roman" pitchFamily="18" charset="0"/>
                <a:cs typeface="Times New Roman" pitchFamily="18" charset="0"/>
              </a:rPr>
              <a:t>Ensure antenatal mothers receive antenatal checkup as per guidelines.</a:t>
            </a:r>
          </a:p>
          <a:p>
            <a:pPr marL="514350" indent="-514350">
              <a:buAutoNum type="arabicPeriod"/>
            </a:pPr>
            <a:r>
              <a:rPr lang="en-US" sz="2400" dirty="0" smtClean="0">
                <a:latin typeface="Times New Roman" pitchFamily="18" charset="0"/>
                <a:cs typeface="Times New Roman" pitchFamily="18" charset="0"/>
              </a:rPr>
              <a:t>Antenatal check-up including screening of Hypertension, Diabetes, </a:t>
            </a:r>
            <a:r>
              <a:rPr lang="en-US" sz="2400" dirty="0" err="1" smtClean="0">
                <a:latin typeface="Times New Roman" pitchFamily="18" charset="0"/>
                <a:cs typeface="Times New Roman" pitchFamily="18" charset="0"/>
              </a:rPr>
              <a:t>Anaemia</a:t>
            </a:r>
            <a:r>
              <a:rPr lang="en-US" sz="2400" dirty="0" smtClean="0">
                <a:latin typeface="Times New Roman" pitchFamily="18" charset="0"/>
                <a:cs typeface="Times New Roman" pitchFamily="18" charset="0"/>
              </a:rPr>
              <a:t>, Immunization for pregnant woman-TT, IFA and Calcium supplementation.</a:t>
            </a:r>
          </a:p>
          <a:p>
            <a:pPr marL="514350" indent="-514350">
              <a:buAutoNum type="arabicPeriod"/>
            </a:pPr>
            <a:r>
              <a:rPr lang="en-US" sz="2400" dirty="0" smtClean="0">
                <a:latin typeface="Times New Roman" pitchFamily="18" charset="0"/>
                <a:cs typeface="Times New Roman" pitchFamily="18" charset="0"/>
              </a:rPr>
              <a:t>Screening, referral and follow up care for high risk pregnancies cases like Gestational Diabetes, and </a:t>
            </a:r>
            <a:r>
              <a:rPr lang="en-US" sz="2400" dirty="0" err="1" smtClean="0">
                <a:latin typeface="Times New Roman" pitchFamily="18" charset="0"/>
                <a:cs typeface="Times New Roman" pitchFamily="18" charset="0"/>
              </a:rPr>
              <a:t>Syphillis</a:t>
            </a:r>
            <a:r>
              <a:rPr lang="en-US" sz="2400" dirty="0" smtClean="0">
                <a:latin typeface="Times New Roman" pitchFamily="18" charset="0"/>
                <a:cs typeface="Times New Roman" pitchFamily="18" charset="0"/>
              </a:rPr>
              <a:t> during pregnancy.</a:t>
            </a:r>
          </a:p>
          <a:p>
            <a:pPr marL="514350" indent="-514350">
              <a:buAutoNum type="arabicPeriod"/>
            </a:pPr>
            <a:r>
              <a:rPr lang="en-US" sz="2400" dirty="0" smtClean="0">
                <a:latin typeface="Times New Roman" pitchFamily="18" charset="0"/>
                <a:cs typeface="Times New Roman" pitchFamily="18" charset="0"/>
              </a:rPr>
              <a:t>Normal vaginal delivery in specified delivery sites as per state context-where Mid level provider or MPW(F) is trained as Skill Birth Attendant (Type B SHC).</a:t>
            </a:r>
          </a:p>
          <a:p>
            <a:pPr marL="514350" indent="-514350">
              <a:buFont typeface="Arial" pitchFamily="34" charset="0"/>
              <a:buAutoNum type="arabicPeriod"/>
            </a:pPr>
            <a:r>
              <a:rPr lang="en-US" sz="2400" dirty="0" smtClean="0">
                <a:latin typeface="Times New Roman" pitchFamily="18" charset="0"/>
                <a:cs typeface="Times New Roman" pitchFamily="18" charset="0"/>
              </a:rPr>
              <a:t>Provide first line treatment and referral for obstetric emergencies,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eclampsia</a:t>
            </a:r>
            <a:r>
              <a:rPr lang="en-US" sz="2400" dirty="0" smtClean="0">
                <a:latin typeface="Times New Roman" pitchFamily="18" charset="0"/>
                <a:cs typeface="Times New Roman" pitchFamily="18" charset="0"/>
              </a:rPr>
              <a:t>, PPH, Sepsis and prompt referral (Type B SHC).</a:t>
            </a:r>
          </a:p>
          <a:p>
            <a:pPr marL="514350" indent="-514350">
              <a:buAutoNum type="arabicPeriod"/>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Maternal Mortality Ratio (MMR) (Per 100000 Live Births)</a:t>
            </a:r>
            <a:r>
              <a:rPr lang="en-US"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As per (SRS)</a:t>
            </a:r>
            <a:r>
              <a:rPr lang="en-US" dirty="0" smtClean="0"/>
              <a:t> </a:t>
            </a:r>
            <a:endParaRPr lang="en-US"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534909" y="1600202"/>
          <a:ext cx="9628346"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 Health related Targets</a:t>
            </a:r>
            <a:endParaRPr lang="en-US" dirty="0"/>
          </a:p>
        </p:txBody>
      </p:sp>
      <p:sp>
        <p:nvSpPr>
          <p:cNvPr id="3" name="Content Placeholder 2"/>
          <p:cNvSpPr>
            <a:spLocks noGrp="1"/>
          </p:cNvSpPr>
          <p:nvPr>
            <p:ph idx="1"/>
          </p:nvPr>
        </p:nvSpPr>
        <p:spPr/>
        <p:txBody>
          <a:bodyPr/>
          <a:lstStyle/>
          <a:p>
            <a:pPr>
              <a:buNone/>
            </a:pPr>
            <a:r>
              <a:rPr lang="en-US" dirty="0" smtClean="0"/>
              <a:t>                                         3.1 </a:t>
            </a:r>
          </a:p>
          <a:p>
            <a:r>
              <a:rPr lang="en-US" dirty="0" smtClean="0"/>
              <a:t>By 2030, reduce the global maternal mortality ratio to less than 70 per 100,000 live births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45757" y="990600"/>
          <a:ext cx="9984952" cy="5029202"/>
        </p:xfrm>
        <a:graphic>
          <a:graphicData uri="http://schemas.openxmlformats.org/drawingml/2006/table">
            <a:tbl>
              <a:tblPr/>
              <a:tblGrid>
                <a:gridCol w="602808"/>
                <a:gridCol w="5054303"/>
                <a:gridCol w="896482"/>
                <a:gridCol w="1024272"/>
                <a:gridCol w="891514"/>
                <a:gridCol w="1515573"/>
              </a:tblGrid>
              <a:tr h="491717">
                <a:tc gridSpan="6">
                  <a:txBody>
                    <a:bodyPr/>
                    <a:lstStyle/>
                    <a:p>
                      <a:pPr algn="ctr" fontAlgn="b"/>
                      <a:r>
                        <a:rPr lang="en-US" sz="1600" b="1" i="0" u="none" strike="noStrike" dirty="0">
                          <a:solidFill>
                            <a:srgbClr val="000000"/>
                          </a:solidFill>
                          <a:latin typeface="Times New Roman"/>
                        </a:rPr>
                        <a:t>KARNATAKA </a:t>
                      </a:r>
                      <a:r>
                        <a:rPr lang="en-US" sz="1600" b="1" i="0" u="none" strike="noStrike" dirty="0" smtClean="0">
                          <a:solidFill>
                            <a:srgbClr val="000000"/>
                          </a:solidFill>
                          <a:latin typeface="Times New Roman"/>
                        </a:rPr>
                        <a:t> MATERNITY </a:t>
                      </a:r>
                      <a:r>
                        <a:rPr lang="en-US" sz="1600" b="1" i="0" u="none" strike="noStrike" dirty="0">
                          <a:solidFill>
                            <a:srgbClr val="000000"/>
                          </a:solidFill>
                          <a:latin typeface="Times New Roman"/>
                        </a:rPr>
                        <a:t>CARE </a:t>
                      </a:r>
                      <a:r>
                        <a:rPr lang="en-US" sz="1600" b="1" i="0" u="none" strike="noStrike" dirty="0" smtClean="0">
                          <a:solidFill>
                            <a:srgbClr val="000000"/>
                          </a:solidFill>
                          <a:latin typeface="Times New Roman"/>
                        </a:rPr>
                        <a:t>- </a:t>
                      </a:r>
                      <a:r>
                        <a:rPr lang="en-US" sz="1600" b="1" i="0" u="none" strike="noStrike" dirty="0">
                          <a:solidFill>
                            <a:srgbClr val="000000"/>
                          </a:solidFill>
                          <a:latin typeface="Times New Roman"/>
                        </a:rPr>
                        <a:t>KEY </a:t>
                      </a:r>
                      <a:r>
                        <a:rPr lang="en-US" sz="1600" b="1" i="0" u="none" strike="noStrike" dirty="0" smtClean="0">
                          <a:solidFill>
                            <a:srgbClr val="000000"/>
                          </a:solidFill>
                          <a:latin typeface="Times New Roman"/>
                        </a:rPr>
                        <a:t>INDICATORS GOAL FOR</a:t>
                      </a:r>
                      <a:r>
                        <a:rPr lang="en-US" sz="1600" b="1" i="0" u="none" strike="noStrike" baseline="0" dirty="0" smtClean="0">
                          <a:solidFill>
                            <a:srgbClr val="000000"/>
                          </a:solidFill>
                          <a:latin typeface="Times New Roman"/>
                        </a:rPr>
                        <a:t> COMING YEAR </a:t>
                      </a:r>
                      <a:endParaRPr lang="en-US" sz="1600" b="1"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7022">
                <a:tc rowSpan="2">
                  <a:txBody>
                    <a:bodyPr/>
                    <a:lstStyle/>
                    <a:p>
                      <a:pPr algn="ctr" fontAlgn="b"/>
                      <a:r>
                        <a:rPr lang="en-US" sz="1600" b="0" i="0" u="none" strike="noStrike" dirty="0">
                          <a:solidFill>
                            <a:srgbClr val="000000"/>
                          </a:solidFill>
                          <a:latin typeface="Times New Roman"/>
                        </a:rPr>
                        <a:t>S.NO</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b"/>
                      <a:r>
                        <a:rPr lang="en-US" sz="1600" b="0" i="0" u="none" strike="noStrike" dirty="0">
                          <a:solidFill>
                            <a:srgbClr val="000000"/>
                          </a:solidFill>
                          <a:latin typeface="Times New Roman"/>
                        </a:rPr>
                        <a:t>Maternity Care (for last birth in the 5 years before the survey</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b"/>
                      <a:r>
                        <a:rPr lang="en-US" sz="1600" b="1" i="0" u="none" strike="noStrike" dirty="0">
                          <a:solidFill>
                            <a:srgbClr val="000000"/>
                          </a:solidFill>
                          <a:latin typeface="Times New Roman"/>
                        </a:rPr>
                        <a:t>NFHS-5 (2019-2020)</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a:txBody>
                    <a:bodyPr/>
                    <a:lstStyle/>
                    <a:p>
                      <a:pPr algn="ctr" fontAlgn="b"/>
                      <a:endParaRPr lang="en-US" sz="1600" b="1"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68744">
                <a:tc vMerge="1">
                  <a:txBody>
                    <a:bodyPr/>
                    <a:lstStyle/>
                    <a:p>
                      <a:endParaRPr lang="en-US"/>
                    </a:p>
                  </a:txBody>
                  <a:tcPr/>
                </a:tc>
                <a:tc vMerge="1">
                  <a:txBody>
                    <a:bodyPr/>
                    <a:lstStyle/>
                    <a:p>
                      <a:endParaRPr lang="en-US"/>
                    </a:p>
                  </a:txBody>
                  <a:tcPr/>
                </a:tc>
                <a:tc>
                  <a:txBody>
                    <a:bodyPr/>
                    <a:lstStyle/>
                    <a:p>
                      <a:pPr algn="ctr" fontAlgn="b"/>
                      <a:r>
                        <a:rPr lang="en-US" sz="1600" b="1" i="0" u="none" strike="noStrike">
                          <a:solidFill>
                            <a:srgbClr val="000000"/>
                          </a:solidFill>
                          <a:latin typeface="Times New Roman"/>
                        </a:rPr>
                        <a:t>URBAN</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1" i="0" u="none" strike="noStrike">
                          <a:solidFill>
                            <a:srgbClr val="000000"/>
                          </a:solidFill>
                          <a:latin typeface="Times New Roman"/>
                        </a:rPr>
                        <a:t>RURAL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1" i="0" u="none" strike="noStrike">
                          <a:solidFill>
                            <a:srgbClr val="000000"/>
                          </a:solidFill>
                          <a:latin typeface="Times New Roman"/>
                        </a:rPr>
                        <a:t>TOTAL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1"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736256">
                <a:tc>
                  <a:txBody>
                    <a:bodyPr/>
                    <a:lstStyle/>
                    <a:p>
                      <a:pPr algn="ctr" fontAlgn="b"/>
                      <a:r>
                        <a:rPr lang="en-US" sz="1600" b="0" i="0" u="none" strike="noStrike" dirty="0">
                          <a:solidFill>
                            <a:srgbClr val="000000"/>
                          </a:solidFill>
                          <a:latin typeface="Times New Roman"/>
                        </a:rPr>
                        <a:t>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Mothers who had an </a:t>
                      </a:r>
                      <a:r>
                        <a:rPr lang="en-US" sz="1600" b="0" i="0" u="none" strike="noStrike" dirty="0" smtClean="0">
                          <a:solidFill>
                            <a:srgbClr val="000000"/>
                          </a:solidFill>
                          <a:latin typeface="Times New Roman"/>
                        </a:rPr>
                        <a:t>Antenatal </a:t>
                      </a:r>
                      <a:r>
                        <a:rPr lang="en-US" sz="1600" b="0" i="0" u="none" strike="noStrike" dirty="0">
                          <a:solidFill>
                            <a:srgbClr val="000000"/>
                          </a:solidFill>
                          <a:latin typeface="Times New Roman"/>
                        </a:rPr>
                        <a:t>check-up in the first trimester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73.7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69.3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a:solidFill>
                            <a:srgbClr val="000000"/>
                          </a:solidFill>
                          <a:latin typeface="Times New Roman"/>
                        </a:rPr>
                        <a:t>71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23498">
                <a:tc>
                  <a:txBody>
                    <a:bodyPr/>
                    <a:lstStyle/>
                    <a:p>
                      <a:pPr algn="ctr" fontAlgn="b"/>
                      <a:r>
                        <a:rPr lang="en-US" sz="1600" b="0" i="0" u="none" strike="noStrike" dirty="0">
                          <a:solidFill>
                            <a:srgbClr val="000000"/>
                          </a:solidFill>
                          <a:latin typeface="Times New Roman"/>
                        </a:rPr>
                        <a:t>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Mothers who had at least 4 </a:t>
                      </a:r>
                      <a:r>
                        <a:rPr lang="en-US" sz="1600" b="0" i="0" u="none" strike="noStrike" dirty="0" smtClean="0">
                          <a:solidFill>
                            <a:srgbClr val="000000"/>
                          </a:solidFill>
                          <a:latin typeface="Times New Roman"/>
                        </a:rPr>
                        <a:t>Antenatal </a:t>
                      </a:r>
                      <a:r>
                        <a:rPr lang="en-US" sz="1600" b="0" i="0" u="none" strike="noStrike" dirty="0">
                          <a:solidFill>
                            <a:srgbClr val="000000"/>
                          </a:solidFill>
                          <a:latin typeface="Times New Roman"/>
                        </a:rPr>
                        <a:t>care visits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71.2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70.6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70.9</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770128">
                <a:tc>
                  <a:txBody>
                    <a:bodyPr/>
                    <a:lstStyle/>
                    <a:p>
                      <a:pPr algn="ctr" fontAlgn="b"/>
                      <a:r>
                        <a:rPr lang="en-US" sz="1600" b="0" i="0" u="none" strike="noStrike" dirty="0">
                          <a:solidFill>
                            <a:srgbClr val="000000"/>
                          </a:solidFill>
                          <a:latin typeface="Times New Roman"/>
                        </a:rPr>
                        <a:t>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Mothers who consumed </a:t>
                      </a:r>
                      <a:r>
                        <a:rPr lang="en-US" sz="1600" b="0" i="0" u="none" strike="noStrike" dirty="0" smtClean="0">
                          <a:solidFill>
                            <a:srgbClr val="000000"/>
                          </a:solidFill>
                          <a:latin typeface="Times New Roman"/>
                        </a:rPr>
                        <a:t>Iron </a:t>
                      </a:r>
                      <a:r>
                        <a:rPr lang="en-US" sz="1600" b="0" i="0" u="none" strike="noStrike" dirty="0">
                          <a:solidFill>
                            <a:srgbClr val="000000"/>
                          </a:solidFill>
                          <a:latin typeface="Times New Roman"/>
                        </a:rPr>
                        <a:t>folic acid for 100 days or more when they were pregnant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50.7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40.9</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44.7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708876">
                <a:tc>
                  <a:txBody>
                    <a:bodyPr/>
                    <a:lstStyle/>
                    <a:p>
                      <a:pPr algn="ctr" fontAlgn="b"/>
                      <a:r>
                        <a:rPr lang="en-US" sz="1600" b="0" i="0" u="none" strike="noStrike" dirty="0">
                          <a:solidFill>
                            <a:srgbClr val="000000"/>
                          </a:solidFill>
                          <a:latin typeface="Times New Roman"/>
                        </a:rPr>
                        <a:t>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Mothers who consumed </a:t>
                      </a:r>
                      <a:r>
                        <a:rPr lang="en-US" sz="1600" b="0" i="0" u="none" strike="noStrike" dirty="0" smtClean="0">
                          <a:solidFill>
                            <a:srgbClr val="000000"/>
                          </a:solidFill>
                          <a:latin typeface="Times New Roman"/>
                        </a:rPr>
                        <a:t>Iron </a:t>
                      </a:r>
                      <a:r>
                        <a:rPr lang="en-US" sz="1600" b="0" i="0" u="none" strike="noStrike" dirty="0">
                          <a:solidFill>
                            <a:srgbClr val="000000"/>
                          </a:solidFill>
                          <a:latin typeface="Times New Roman"/>
                        </a:rPr>
                        <a:t>folic acid for 180 days or more when they were pregnant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31.5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23.7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a:solidFill>
                            <a:srgbClr val="000000"/>
                          </a:solidFill>
                          <a:latin typeface="Times New Roman"/>
                        </a:rPr>
                        <a:t>26.7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982961">
                <a:tc>
                  <a:txBody>
                    <a:bodyPr/>
                    <a:lstStyle/>
                    <a:p>
                      <a:pPr algn="ctr" fontAlgn="b"/>
                      <a:r>
                        <a:rPr lang="en-US" sz="1600" b="0" i="0" u="none" strike="noStrike" dirty="0">
                          <a:solidFill>
                            <a:srgbClr val="000000"/>
                          </a:solidFill>
                          <a:latin typeface="Times New Roman"/>
                        </a:rPr>
                        <a:t>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Mothers who received postnatal care from a doctor/nurse/LHV/ANM/midwife/other health personnel within 2 days of delivery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87.4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87.4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n-US" sz="1600" b="0" i="0" u="none" strike="noStrike" dirty="0">
                          <a:solidFill>
                            <a:srgbClr val="000000"/>
                          </a:solidFill>
                          <a:latin typeface="Times New Roman"/>
                        </a:rPr>
                        <a:t>87.4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endParaRPr lang="en-US" sz="1600" b="0" i="0" u="none" strike="noStrike" dirty="0">
                        <a:solidFill>
                          <a:srgbClr val="000000"/>
                        </a:solidFill>
                        <a:latin typeface="Times New Roman"/>
                      </a:endParaRP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67455" y="1295402"/>
          <a:ext cx="10074105" cy="4244579"/>
        </p:xfrm>
        <a:graphic>
          <a:graphicData uri="http://schemas.openxmlformats.org/drawingml/2006/table">
            <a:tbl>
              <a:tblPr/>
              <a:tblGrid>
                <a:gridCol w="573235"/>
                <a:gridCol w="4806344"/>
                <a:gridCol w="1039320"/>
                <a:gridCol w="980665"/>
                <a:gridCol w="1069817"/>
                <a:gridCol w="1604724"/>
              </a:tblGrid>
              <a:tr h="580357">
                <a:tc gridSpan="6">
                  <a:txBody>
                    <a:bodyPr/>
                    <a:lstStyle/>
                    <a:p>
                      <a:pPr algn="ctr" fontAlgn="b"/>
                      <a:r>
                        <a:rPr lang="en-US" sz="1800" b="1" i="0" u="none" strike="noStrike" dirty="0">
                          <a:solidFill>
                            <a:srgbClr val="000000"/>
                          </a:solidFill>
                          <a:latin typeface="Times New Roman"/>
                        </a:rPr>
                        <a:t>KARNATAKA MATERNITY CARE  KEY INDICATORS</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80357">
                <a:tc rowSpan="2">
                  <a:txBody>
                    <a:bodyPr/>
                    <a:lstStyle/>
                    <a:p>
                      <a:pPr algn="ctr" fontAlgn="b"/>
                      <a:r>
                        <a:rPr lang="en-US" sz="1600" b="0" i="0" u="none" strike="noStrike" dirty="0">
                          <a:solidFill>
                            <a:srgbClr val="000000"/>
                          </a:solidFill>
                          <a:latin typeface="Times New Roman"/>
                        </a:rPr>
                        <a:t>S.NO</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rowSpan="2">
                  <a:txBody>
                    <a:bodyPr/>
                    <a:lstStyle/>
                    <a:p>
                      <a:pPr algn="ctr" fontAlgn="b"/>
                      <a:r>
                        <a:rPr lang="en-US" sz="1800" b="0" i="0" u="none" strike="noStrike" dirty="0">
                          <a:solidFill>
                            <a:srgbClr val="000000"/>
                          </a:solidFill>
                          <a:latin typeface="Times New Roman"/>
                        </a:rPr>
                        <a:t>Maternity Care (for last birth in the 5 years before the survey</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gridSpan="3">
                  <a:txBody>
                    <a:bodyPr/>
                    <a:lstStyle/>
                    <a:p>
                      <a:pPr algn="ctr" fontAlgn="b"/>
                      <a:r>
                        <a:rPr lang="en-US" sz="1800" b="1" i="0" u="none" strike="noStrike" dirty="0">
                          <a:solidFill>
                            <a:srgbClr val="000000"/>
                          </a:solidFill>
                          <a:latin typeface="Times New Roman"/>
                        </a:rPr>
                        <a:t>NFHS-5 (2019-2020)</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a:txBody>
                    <a:bodyPr/>
                    <a:lstStyle/>
                    <a:p>
                      <a:pPr algn="ctr" fontAlgn="b"/>
                      <a:r>
                        <a:rPr lang="en-US" sz="1800" b="1" i="0" u="none" strike="noStrike">
                          <a:solidFill>
                            <a:srgbClr val="000000"/>
                          </a:solidFill>
                          <a:latin typeface="Times New Roman"/>
                        </a:rPr>
                        <a:t>NFHS-4(2015-16)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415959">
                <a:tc vMerge="1">
                  <a:txBody>
                    <a:bodyPr/>
                    <a:lstStyle/>
                    <a:p>
                      <a:endParaRPr lang="en-US"/>
                    </a:p>
                  </a:txBody>
                  <a:tcPr/>
                </a:tc>
                <a:tc vMerge="1">
                  <a:txBody>
                    <a:bodyPr/>
                    <a:lstStyle/>
                    <a:p>
                      <a:endParaRPr lang="en-US"/>
                    </a:p>
                  </a:txBody>
                  <a:tcPr/>
                </a:tc>
                <a:tc>
                  <a:txBody>
                    <a:bodyPr/>
                    <a:lstStyle/>
                    <a:p>
                      <a:pPr algn="ctr" fontAlgn="b"/>
                      <a:r>
                        <a:rPr lang="en-US" sz="1800" b="1" i="0" u="none" strike="noStrike" dirty="0">
                          <a:solidFill>
                            <a:srgbClr val="000000"/>
                          </a:solidFill>
                          <a:latin typeface="Times New Roman"/>
                        </a:rPr>
                        <a:t>URBAN</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a:solidFill>
                            <a:srgbClr val="000000"/>
                          </a:solidFill>
                          <a:latin typeface="Times New Roman"/>
                        </a:rPr>
                        <a:t>RURAL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a:solidFill>
                            <a:srgbClr val="000000"/>
                          </a:solidFill>
                          <a:latin typeface="Times New Roman"/>
                        </a:rPr>
                        <a:t>TOTAL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a:solidFill>
                            <a:srgbClr val="000000"/>
                          </a:solidFill>
                          <a:latin typeface="Times New Roman"/>
                        </a:rPr>
                        <a:t>TOTAL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609373">
                <a:tc>
                  <a:txBody>
                    <a:bodyPr/>
                    <a:lstStyle/>
                    <a:p>
                      <a:pPr algn="ctr" fontAlgn="b"/>
                      <a:r>
                        <a:rPr lang="en-US" sz="1600" b="0" i="0" u="none" strike="noStrike" dirty="0">
                          <a:solidFill>
                            <a:srgbClr val="000000"/>
                          </a:solidFill>
                          <a:latin typeface="Times New Roman"/>
                        </a:rPr>
                        <a:t>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Institutional births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98.3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96.2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rgbClr val="000000"/>
                          </a:solidFill>
                          <a:latin typeface="Times New Roman"/>
                        </a:rPr>
                        <a:t>97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rgbClr val="000000"/>
                          </a:solidFill>
                          <a:latin typeface="Times New Roman"/>
                        </a:rPr>
                        <a:t>94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609373">
                <a:tc>
                  <a:txBody>
                    <a:bodyPr/>
                    <a:lstStyle/>
                    <a:p>
                      <a:pPr algn="ctr" fontAlgn="b"/>
                      <a:r>
                        <a:rPr lang="en-US" sz="1600" b="0" i="0" u="none" strike="noStrike" dirty="0">
                          <a:solidFill>
                            <a:srgbClr val="000000"/>
                          </a:solidFill>
                          <a:latin typeface="Times New Roman"/>
                        </a:rPr>
                        <a:t>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Births delivered by caesarean section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35.2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29.4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rgbClr val="000000"/>
                          </a:solidFill>
                          <a:latin typeface="Times New Roman"/>
                        </a:rPr>
                        <a:t>31.5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rgbClr val="000000"/>
                          </a:solidFill>
                          <a:latin typeface="Times New Roman"/>
                        </a:rPr>
                        <a:t>23.6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686254">
                <a:tc>
                  <a:txBody>
                    <a:bodyPr/>
                    <a:lstStyle/>
                    <a:p>
                      <a:pPr algn="ctr" fontAlgn="b"/>
                      <a:r>
                        <a:rPr lang="en-US" sz="1600" b="0" i="0" u="none" strike="noStrike" dirty="0">
                          <a:solidFill>
                            <a:srgbClr val="000000"/>
                          </a:solidFill>
                          <a:latin typeface="Times New Roman"/>
                        </a:rPr>
                        <a:t>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Births in a private health facility that were delivered by caesarean section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52.3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52.8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52.5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40.3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r h="762906">
                <a:tc>
                  <a:txBody>
                    <a:bodyPr/>
                    <a:lstStyle/>
                    <a:p>
                      <a:pPr algn="ctr" fontAlgn="b"/>
                      <a:r>
                        <a:rPr lang="en-US" sz="1600" b="0" i="0" u="none" strike="noStrike" dirty="0">
                          <a:solidFill>
                            <a:srgbClr val="000000"/>
                          </a:solidFill>
                          <a:latin typeface="Times New Roman"/>
                        </a:rPr>
                        <a:t>9</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Births in a public health facility that were delivered by caesarean section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a:solidFill>
                            <a:srgbClr val="000000"/>
                          </a:solidFill>
                          <a:latin typeface="Times New Roman"/>
                        </a:rPr>
                        <a:t>23.3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22.2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22.6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0" i="0" u="none" strike="noStrike" dirty="0">
                          <a:solidFill>
                            <a:srgbClr val="000000"/>
                          </a:solidFill>
                          <a:latin typeface="Times New Roman"/>
                        </a:rPr>
                        <a:t>16.9</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latin typeface="Times New Roman" pitchFamily="18" charset="0"/>
                <a:cs typeface="Times New Roman" pitchFamily="18" charset="0"/>
              </a:rPr>
              <a:t>2. </a:t>
            </a:r>
            <a:r>
              <a:rPr lang="en-US" sz="2800" b="1" dirty="0" smtClean="0">
                <a:latin typeface="Times New Roman" pitchFamily="18" charset="0"/>
                <a:cs typeface="Times New Roman" pitchFamily="18" charset="0"/>
              </a:rPr>
              <a:t>NEONATAL AND INFANT HEALTH</a:t>
            </a:r>
            <a:endParaRPr lang="en-US" sz="2800" b="1" dirty="0">
              <a:latin typeface="Times New Roman" pitchFamily="18" charset="0"/>
              <a:cs typeface="Times New Roman" pitchFamily="18" charset="0"/>
            </a:endParaRPr>
          </a:p>
        </p:txBody>
      </p:sp>
      <p:sp>
        <p:nvSpPr>
          <p:cNvPr id="5" name="Content Placeholder 4"/>
          <p:cNvSpPr>
            <a:spLocks noGrp="1"/>
          </p:cNvSpPr>
          <p:nvPr>
            <p:ph idx="1"/>
          </p:nvPr>
        </p:nvSpPr>
        <p:spPr>
          <a:xfrm>
            <a:off x="243681" y="1219203"/>
            <a:ext cx="9919574" cy="5333997"/>
          </a:xfrm>
        </p:spPr>
        <p:txBody>
          <a:bodyPr>
            <a:normAutofit lnSpcReduction="10000"/>
          </a:bodyPr>
          <a:lstStyle/>
          <a:p>
            <a:pPr marL="514350" indent="-514350">
              <a:buAutoNum type="arabicPeriod"/>
            </a:pPr>
            <a:r>
              <a:rPr lang="en-US" sz="2400" dirty="0" smtClean="0">
                <a:latin typeface="Times New Roman" pitchFamily="18" charset="0"/>
                <a:cs typeface="Times New Roman" pitchFamily="18" charset="0"/>
              </a:rPr>
              <a:t>Identification and immediate management with timely </a:t>
            </a:r>
            <a:r>
              <a:rPr lang="en-US" sz="2400" dirty="0" err="1" smtClean="0">
                <a:latin typeface="Times New Roman" pitchFamily="18" charset="0"/>
                <a:cs typeface="Times New Roman" pitchFamily="18" charset="0"/>
              </a:rPr>
              <a:t>rederral</a:t>
            </a:r>
            <a:r>
              <a:rPr lang="en-US" sz="2400" dirty="0" smtClean="0">
                <a:latin typeface="Times New Roman" pitchFamily="18" charset="0"/>
                <a:cs typeface="Times New Roman" pitchFamily="18" charset="0"/>
              </a:rPr>
              <a:t> of high risk newborn-low birth weight/preterm/sick newborn and sepsis (with referral as required)</a:t>
            </a:r>
          </a:p>
          <a:p>
            <a:pPr marL="514350" indent="-514350">
              <a:buAutoNum type="arabicPeriod"/>
            </a:pPr>
            <a:r>
              <a:rPr lang="en-US" sz="2400" dirty="0" smtClean="0">
                <a:latin typeface="Times New Roman" pitchFamily="18" charset="0"/>
                <a:cs typeface="Times New Roman" pitchFamily="18" charset="0"/>
              </a:rPr>
              <a:t>Management of birth asphyxia (Type B SHC).</a:t>
            </a:r>
          </a:p>
          <a:p>
            <a:pPr marL="514350" indent="-514350">
              <a:buAutoNum type="arabicPeriod"/>
            </a:pPr>
            <a:r>
              <a:rPr lang="en-US" sz="2400" dirty="0" smtClean="0">
                <a:latin typeface="Times New Roman" pitchFamily="18" charset="0"/>
                <a:cs typeface="Times New Roman" pitchFamily="18" charset="0"/>
              </a:rPr>
              <a:t>Early Identification of congenital anomalies (</a:t>
            </a:r>
            <a:r>
              <a:rPr lang="en-US" sz="2400" dirty="0" err="1" smtClean="0">
                <a:latin typeface="Times New Roman" pitchFamily="18" charset="0"/>
                <a:cs typeface="Times New Roman" pitchFamily="18" charset="0"/>
              </a:rPr>
              <a:t>eg</a:t>
            </a:r>
            <a:r>
              <a:rPr lang="en-US" sz="2400" dirty="0" smtClean="0">
                <a:latin typeface="Times New Roman" pitchFamily="18" charset="0"/>
                <a:cs typeface="Times New Roman" pitchFamily="18" charset="0"/>
              </a:rPr>
              <a:t>: cleft lip, palate, neural etc)  appropriate referral and follow up of congenital anomalies.</a:t>
            </a:r>
          </a:p>
          <a:p>
            <a:pPr marL="514350" indent="-514350">
              <a:buAutoNum type="arabicPeriod"/>
            </a:pPr>
            <a:r>
              <a:rPr lang="en-US" sz="2400" dirty="0" smtClean="0">
                <a:latin typeface="Times New Roman" pitchFamily="18" charset="0"/>
                <a:cs typeface="Times New Roman" pitchFamily="18" charset="0"/>
              </a:rPr>
              <a:t>Early management of ARI/Diarrhea/ nutritional and other common illness and referral of severe cases.</a:t>
            </a:r>
          </a:p>
          <a:p>
            <a:pPr marL="514350" indent="-514350">
              <a:buAutoNum type="arabicPeriod"/>
            </a:pPr>
            <a:r>
              <a:rPr lang="en-US" sz="2400" dirty="0" smtClean="0">
                <a:latin typeface="Times New Roman" pitchFamily="18" charset="0"/>
                <a:cs typeface="Times New Roman" pitchFamily="18" charset="0"/>
              </a:rPr>
              <a:t>Screening, referral and follow up for disabilities and developmental delays.</a:t>
            </a:r>
          </a:p>
          <a:p>
            <a:pPr marL="514350" indent="-514350">
              <a:buAutoNum type="arabicPeriod"/>
            </a:pPr>
            <a:r>
              <a:rPr lang="en-US" sz="2400" dirty="0" smtClean="0">
                <a:latin typeface="Times New Roman" pitchFamily="18" charset="0"/>
                <a:cs typeface="Times New Roman" pitchFamily="18" charset="0"/>
              </a:rPr>
              <a:t>Immunization as per UIP </a:t>
            </a:r>
          </a:p>
          <a:p>
            <a:pPr marL="514350" indent="-514350">
              <a:buAutoNum type="arabicPeriod"/>
            </a:pPr>
            <a:r>
              <a:rPr lang="en-US" sz="2400" dirty="0" smtClean="0">
                <a:latin typeface="Times New Roman" pitchFamily="18" charset="0"/>
                <a:cs typeface="Times New Roman" pitchFamily="18" charset="0"/>
              </a:rPr>
              <a:t>Vitamin A supplementation</a:t>
            </a:r>
          </a:p>
          <a:p>
            <a:pPr marL="514350" indent="-514350">
              <a:buAutoNum type="arabicPeriod"/>
            </a:pPr>
            <a:r>
              <a:rPr lang="en-US" sz="2400" dirty="0" smtClean="0">
                <a:latin typeface="Times New Roman" pitchFamily="18" charset="0"/>
                <a:cs typeface="Times New Roman" pitchFamily="18" charset="0"/>
              </a:rPr>
              <a:t>Identification and follow up referral.</a:t>
            </a:r>
          </a:p>
          <a:p>
            <a:pPr marL="514350" indent="-514350">
              <a:buAutoNum type="arabicPeriod"/>
            </a:pPr>
            <a:r>
              <a:rPr lang="en-US" sz="2400" dirty="0" smtClean="0">
                <a:latin typeface="Times New Roman" pitchFamily="18" charset="0"/>
                <a:cs typeface="Times New Roman" pitchFamily="18" charset="0"/>
              </a:rPr>
              <a:t>Reporting of adverse events following immunization (AEFI) with treatment measures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67454" y="838200"/>
          <a:ext cx="11322223" cy="5257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nvGraphicFramePr>
        <p:xfrm>
          <a:off x="267454" y="3"/>
          <a:ext cx="10163255" cy="838199"/>
        </p:xfrm>
        <a:graphic>
          <a:graphicData uri="http://schemas.openxmlformats.org/drawingml/2006/table">
            <a:tbl>
              <a:tblPr/>
              <a:tblGrid>
                <a:gridCol w="10163255"/>
              </a:tblGrid>
              <a:tr h="838199">
                <a:tc>
                  <a:txBody>
                    <a:bodyPr/>
                    <a:lstStyle/>
                    <a:p>
                      <a:pPr algn="ctr" fontAlgn="b"/>
                      <a:r>
                        <a:rPr lang="en-US" sz="2400" b="1" i="0" u="none" strike="noStrike" dirty="0">
                          <a:solidFill>
                            <a:srgbClr val="000000"/>
                          </a:solidFill>
                          <a:latin typeface="Times New Roman"/>
                        </a:rPr>
                        <a:t>Trends of Infant Mortality Rate (IMR) (Per 1000 Live Births) since </a:t>
                      </a:r>
                      <a:r>
                        <a:rPr lang="en-US" sz="2400" b="1" i="0" u="none" strike="noStrike" dirty="0" smtClean="0">
                          <a:solidFill>
                            <a:srgbClr val="000000"/>
                          </a:solidFill>
                          <a:latin typeface="Times New Roman"/>
                        </a:rPr>
                        <a:t>2001</a:t>
                      </a:r>
                      <a:r>
                        <a:rPr lang="en-US" sz="2400" b="1" i="0" u="none" strike="noStrike" baseline="0" dirty="0" smtClean="0">
                          <a:solidFill>
                            <a:srgbClr val="000000"/>
                          </a:solidFill>
                          <a:latin typeface="Times New Roman"/>
                        </a:rPr>
                        <a:t> to</a:t>
                      </a:r>
                      <a:r>
                        <a:rPr lang="en-US" sz="2400" b="1" i="0" u="none" strike="noStrike" dirty="0" smtClean="0">
                          <a:solidFill>
                            <a:srgbClr val="000000"/>
                          </a:solidFill>
                          <a:latin typeface="Times New Roman"/>
                        </a:rPr>
                        <a:t> </a:t>
                      </a:r>
                      <a:r>
                        <a:rPr lang="en-US" sz="2400" b="1" i="0" u="none" strike="noStrike" dirty="0">
                          <a:solidFill>
                            <a:srgbClr val="000000"/>
                          </a:solidFill>
                          <a:latin typeface="Times New Roman"/>
                        </a:rPr>
                        <a:t>(2019-2020)</a:t>
                      </a:r>
                    </a:p>
                  </a:txBody>
                  <a:tcPr marL="8021" marR="8021" marT="68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8201926" y="6096000"/>
          <a:ext cx="2050481" cy="381000"/>
        </p:xfrm>
        <a:graphic>
          <a:graphicData uri="http://schemas.openxmlformats.org/drawingml/2006/table">
            <a:tbl>
              <a:tblPr/>
              <a:tblGrid>
                <a:gridCol w="2050481"/>
              </a:tblGrid>
              <a:tr h="190500">
                <a:tc>
                  <a:txBody>
                    <a:bodyPr/>
                    <a:lstStyle/>
                    <a:p>
                      <a:pPr algn="ctr" fontAlgn="b"/>
                      <a:r>
                        <a:rPr lang="en-US" sz="1100" b="1" i="0" u="none" strike="noStrike" dirty="0" smtClean="0">
                          <a:solidFill>
                            <a:srgbClr val="000000"/>
                          </a:solidFill>
                          <a:latin typeface="Times New Roman"/>
                        </a:rPr>
                        <a:t>Source</a:t>
                      </a:r>
                      <a:r>
                        <a:rPr lang="en-US" sz="1100" b="1" i="0" u="none" strike="noStrike" dirty="0">
                          <a:solidFill>
                            <a:srgbClr val="000000"/>
                          </a:solidFill>
                          <a:latin typeface="Times New Roman"/>
                        </a:rPr>
                        <a:t>: SRS (2000-2018)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1" i="0" u="none" strike="noStrike" dirty="0" smtClean="0">
                          <a:solidFill>
                            <a:srgbClr val="000000"/>
                          </a:solidFill>
                          <a:latin typeface="Times New Roman"/>
                        </a:rPr>
                        <a:t> NFHS-5 </a:t>
                      </a:r>
                      <a:r>
                        <a:rPr lang="en-US" sz="1100" b="1" i="0" u="none" strike="noStrike" dirty="0">
                          <a:solidFill>
                            <a:srgbClr val="000000"/>
                          </a:solidFill>
                          <a:latin typeface="Times New Roman"/>
                        </a:rPr>
                        <a:t>(2019-2020)</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Trends of Under Five Mortality rate (U5MR)</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267455" y="1905000"/>
          <a:ext cx="10252406" cy="2215522"/>
        </p:xfrm>
        <a:graphic>
          <a:graphicData uri="http://schemas.openxmlformats.org/drawingml/2006/table">
            <a:tbl>
              <a:tblPr/>
              <a:tblGrid>
                <a:gridCol w="2317935"/>
                <a:gridCol w="1069817"/>
                <a:gridCol w="1248119"/>
                <a:gridCol w="1248119"/>
                <a:gridCol w="1248119"/>
                <a:gridCol w="1251274"/>
                <a:gridCol w="1869023"/>
              </a:tblGrid>
              <a:tr h="487111">
                <a:tc>
                  <a:txBody>
                    <a:bodyPr/>
                    <a:lstStyle/>
                    <a:p>
                      <a:pPr algn="l" fontAlgn="ctr"/>
                      <a:r>
                        <a:rPr lang="en-US" sz="2000" b="1" i="0" u="none" strike="noStrike" dirty="0">
                          <a:solidFill>
                            <a:srgbClr val="FFFFFF"/>
                          </a:solidFill>
                          <a:latin typeface="Trebuchet MS"/>
                        </a:rPr>
                        <a:t> </a:t>
                      </a:r>
                    </a:p>
                  </a:txBody>
                  <a:tcPr marL="100295"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1800" b="1" i="0" u="none" strike="noStrike" dirty="0">
                          <a:solidFill>
                            <a:srgbClr val="000000"/>
                          </a:solidFill>
                          <a:latin typeface="Times New Roman" pitchFamily="18" charset="0"/>
                          <a:cs typeface="Times New Roman" pitchFamily="18" charset="0"/>
                        </a:rPr>
                        <a:t>NFHS-1</a:t>
                      </a:r>
                      <a:r>
                        <a:rPr lang="en-US" sz="2000" b="1" i="0" u="none" strike="noStrike" dirty="0">
                          <a:solidFill>
                            <a:srgbClr val="000000"/>
                          </a:solidFill>
                          <a:latin typeface="Times New Roman" pitchFamily="18" charset="0"/>
                          <a:cs typeface="Times New Roman" pitchFamily="18" charset="0"/>
                        </a:rPr>
                        <a:t> </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2000" b="1" i="0" u="none" strike="noStrike" dirty="0">
                          <a:solidFill>
                            <a:srgbClr val="000000"/>
                          </a:solidFill>
                          <a:latin typeface="Times New Roman" pitchFamily="18" charset="0"/>
                          <a:cs typeface="Times New Roman" pitchFamily="18" charset="0"/>
                        </a:rPr>
                        <a:t>NFHS-2 </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2000" b="1" i="0" u="none" strike="noStrike" dirty="0">
                          <a:solidFill>
                            <a:srgbClr val="000000"/>
                          </a:solidFill>
                          <a:latin typeface="Times New Roman" pitchFamily="18" charset="0"/>
                          <a:cs typeface="Times New Roman" pitchFamily="18" charset="0"/>
                        </a:rPr>
                        <a:t>NFHS-3 </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2000" b="1" i="0" u="none" strike="noStrike" dirty="0">
                          <a:solidFill>
                            <a:srgbClr val="000000"/>
                          </a:solidFill>
                          <a:latin typeface="Times New Roman" pitchFamily="18" charset="0"/>
                          <a:cs typeface="Times New Roman" pitchFamily="18" charset="0"/>
                        </a:rPr>
                        <a:t>NFHS-4</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2000" b="1" i="0" u="none" strike="noStrike" dirty="0">
                          <a:solidFill>
                            <a:srgbClr val="000000"/>
                          </a:solidFill>
                          <a:latin typeface="Times New Roman" pitchFamily="18" charset="0"/>
                          <a:cs typeface="Times New Roman" pitchFamily="18" charset="0"/>
                        </a:rPr>
                        <a:t>NFHS-5</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n-US" sz="2000" b="1" i="0" u="none" strike="noStrike" dirty="0" smtClean="0">
                          <a:solidFill>
                            <a:srgbClr val="000000"/>
                          </a:solidFill>
                          <a:latin typeface="Times New Roman" pitchFamily="18" charset="0"/>
                          <a:cs typeface="Times New Roman" pitchFamily="18" charset="0"/>
                        </a:rPr>
                        <a:t>SDG</a:t>
                      </a:r>
                      <a:r>
                        <a:rPr lang="en-US" sz="2000" b="1" i="0" u="none" strike="noStrike" baseline="0" dirty="0" smtClean="0">
                          <a:solidFill>
                            <a:srgbClr val="000000"/>
                          </a:solidFill>
                          <a:latin typeface="Times New Roman" pitchFamily="18" charset="0"/>
                          <a:cs typeface="Times New Roman" pitchFamily="18" charset="0"/>
                        </a:rPr>
                        <a:t> (3.2)</a:t>
                      </a:r>
                      <a:endParaRPr lang="en-US" sz="2000" b="1" i="0" u="none" strike="noStrike" dirty="0">
                        <a:solidFill>
                          <a:srgbClr val="000000"/>
                        </a:solidFill>
                        <a:latin typeface="Times New Roman" pitchFamily="18" charset="0"/>
                        <a:cs typeface="Times New Roman" pitchFamily="18" charset="0"/>
                      </a:endParaRP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265489">
                <a:tc>
                  <a:txBody>
                    <a:bodyPr/>
                    <a:lstStyle/>
                    <a:p>
                      <a:pPr algn="l" rtl="0" fontAlgn="ctr"/>
                      <a:r>
                        <a:rPr lang="en-US" sz="2800" b="1" i="0" u="none" strike="noStrike" dirty="0">
                          <a:solidFill>
                            <a:srgbClr val="000000"/>
                          </a:solidFill>
                          <a:latin typeface="Times New Roman" pitchFamily="18" charset="0"/>
                          <a:cs typeface="Times New Roman" pitchFamily="18" charset="0"/>
                        </a:rPr>
                        <a:t>India </a:t>
                      </a:r>
                    </a:p>
                  </a:txBody>
                  <a:tcPr marL="100295"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109.3</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94.9</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74.3</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2400" b="1" i="0" u="none" strike="noStrike" dirty="0">
                          <a:solidFill>
                            <a:srgbClr val="000000"/>
                          </a:solidFill>
                          <a:latin typeface="Times New Roman" pitchFamily="18" charset="0"/>
                          <a:cs typeface="Times New Roman" pitchFamily="18" charset="0"/>
                        </a:rPr>
                        <a:t>50</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NA</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en-US" sz="1800" b="1" i="0" u="none" strike="noStrike" dirty="0" smtClean="0">
                          <a:solidFill>
                            <a:srgbClr val="000000"/>
                          </a:solidFill>
                          <a:latin typeface="Times New Roman" pitchFamily="18" charset="0"/>
                          <a:cs typeface="Times New Roman" pitchFamily="18" charset="0"/>
                        </a:rPr>
                        <a:t>By 2030 reduce to as</a:t>
                      </a:r>
                      <a:r>
                        <a:rPr lang="en-US" sz="1800" b="1" i="0" u="none" strike="noStrike" baseline="0" dirty="0" smtClean="0">
                          <a:solidFill>
                            <a:srgbClr val="000000"/>
                          </a:solidFill>
                          <a:latin typeface="Times New Roman" pitchFamily="18" charset="0"/>
                          <a:cs typeface="Times New Roman" pitchFamily="18" charset="0"/>
                        </a:rPr>
                        <a:t> low as 25 per 1,000 live births</a:t>
                      </a:r>
                      <a:endParaRPr lang="en-US" sz="1800" b="1" i="0" u="none" strike="noStrike" dirty="0">
                        <a:solidFill>
                          <a:srgbClr val="000000"/>
                        </a:solidFill>
                        <a:latin typeface="Times New Roman" pitchFamily="18" charset="0"/>
                        <a:cs typeface="Times New Roman" pitchFamily="18" charset="0"/>
                      </a:endParaRP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462922">
                <a:tc>
                  <a:txBody>
                    <a:bodyPr/>
                    <a:lstStyle/>
                    <a:p>
                      <a:pPr algn="l" rtl="0" fontAlgn="ctr"/>
                      <a:r>
                        <a:rPr lang="en-US" sz="2800" b="1" i="0" u="none" strike="noStrike" dirty="0">
                          <a:solidFill>
                            <a:srgbClr val="000000"/>
                          </a:solidFill>
                          <a:latin typeface="Times New Roman" pitchFamily="18" charset="0"/>
                          <a:cs typeface="Times New Roman" pitchFamily="18" charset="0"/>
                        </a:rPr>
                        <a:t>Karnataka </a:t>
                      </a:r>
                    </a:p>
                  </a:txBody>
                  <a:tcPr marL="100295"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87.3</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69.8</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400" b="1" i="0" u="none" strike="noStrike" dirty="0">
                          <a:solidFill>
                            <a:srgbClr val="000000"/>
                          </a:solidFill>
                          <a:latin typeface="Times New Roman" pitchFamily="18" charset="0"/>
                          <a:cs typeface="Times New Roman" pitchFamily="18" charset="0"/>
                        </a:rPr>
                        <a:t>54.7</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2400" b="1" i="0" u="none" strike="noStrike" dirty="0">
                          <a:solidFill>
                            <a:srgbClr val="000000"/>
                          </a:solidFill>
                          <a:latin typeface="Times New Roman" pitchFamily="18" charset="0"/>
                          <a:cs typeface="Times New Roman" pitchFamily="18" charset="0"/>
                        </a:rPr>
                        <a:t>29.4</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2400" b="1" i="0" u="none" strike="noStrike" dirty="0">
                          <a:solidFill>
                            <a:srgbClr val="000000"/>
                          </a:solidFill>
                          <a:latin typeface="Times New Roman" pitchFamily="18" charset="0"/>
                          <a:cs typeface="Times New Roman" pitchFamily="18" charset="0"/>
                        </a:rPr>
                        <a:t>31.5</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vMerge="1">
                  <a:txBody>
                    <a:bodyPr/>
                    <a:lstStyle/>
                    <a:p>
                      <a:pPr algn="ctr" fontAlgn="ctr"/>
                      <a:endParaRPr lang="en-US" sz="1800" b="1" i="0" u="none" strike="noStrike" dirty="0">
                        <a:solidFill>
                          <a:srgbClr val="000000"/>
                        </a:solidFill>
                        <a:latin typeface="Times New Roman" pitchFamily="18" charset="0"/>
                        <a:cs typeface="Times New Roman"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SDG 3 Targets</a:t>
            </a:r>
            <a:endParaRPr lang="en-US" dirty="0"/>
          </a:p>
        </p:txBody>
      </p:sp>
      <p:sp>
        <p:nvSpPr>
          <p:cNvPr id="3" name="Content Placeholder 2"/>
          <p:cNvSpPr>
            <a:spLocks noGrp="1"/>
          </p:cNvSpPr>
          <p:nvPr>
            <p:ph idx="1"/>
          </p:nvPr>
        </p:nvSpPr>
        <p:spPr/>
        <p:txBody>
          <a:bodyPr/>
          <a:lstStyle/>
          <a:p>
            <a:pPr algn="ctr">
              <a:buNone/>
            </a:pPr>
            <a:r>
              <a:rPr lang="en-US" dirty="0" smtClean="0"/>
              <a:t> 3.2</a:t>
            </a:r>
          </a:p>
          <a:p>
            <a:pPr algn="just">
              <a:buNone/>
            </a:pPr>
            <a:r>
              <a:rPr lang="en-US" dirty="0" smtClean="0"/>
              <a:t>    By 2030, end preventable deaths of newborns and children under 5 years of age, with all countries aiming to reduce neonatal mortality to at least as low as 12 per 1,000 live births and under-5 mortality to at least as low as 25 per 1,000 live births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45758" y="376107"/>
          <a:ext cx="9895803" cy="6253291"/>
        </p:xfrm>
        <a:graphic>
          <a:graphicData uri="http://schemas.openxmlformats.org/drawingml/2006/table">
            <a:tbl>
              <a:tblPr/>
              <a:tblGrid>
                <a:gridCol w="774972"/>
                <a:gridCol w="6040811"/>
                <a:gridCol w="1460706"/>
                <a:gridCol w="1619314"/>
              </a:tblGrid>
              <a:tr h="333040">
                <a:tc gridSpan="4">
                  <a:txBody>
                    <a:bodyPr/>
                    <a:lstStyle/>
                    <a:p>
                      <a:pPr algn="ctr" fontAlgn="b"/>
                      <a:r>
                        <a:rPr lang="en-US" sz="2000" b="1" i="0" u="none" strike="noStrike">
                          <a:solidFill>
                            <a:srgbClr val="000000"/>
                          </a:solidFill>
                          <a:latin typeface="Times New Roman" pitchFamily="18" charset="0"/>
                          <a:cs typeface="Times New Roman" pitchFamily="18" charset="0"/>
                        </a:rPr>
                        <a:t>Nutrition Status of Karnataka</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91340">
                <a:tc>
                  <a:txBody>
                    <a:bodyPr/>
                    <a:lstStyle/>
                    <a:p>
                      <a:pPr algn="l" fontAlgn="b"/>
                      <a:r>
                        <a:rPr lang="en-US" sz="2000" b="1" i="0" u="none" strike="noStrike">
                          <a:solidFill>
                            <a:srgbClr val="000000"/>
                          </a:solidFill>
                          <a:latin typeface="Times New Roman" pitchFamily="18" charset="0"/>
                          <a:cs typeface="Times New Roman" pitchFamily="18" charset="0"/>
                        </a:rPr>
                        <a:t>S.NO</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Key indicators</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NFHS-5 (2019-2020)</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9209">
                <a:tc>
                  <a:txBody>
                    <a:bodyPr/>
                    <a:lstStyle/>
                    <a:p>
                      <a:pPr algn="r" fontAlgn="b"/>
                      <a:r>
                        <a:rPr lang="en-US" sz="2000" b="1" i="0" u="none" strike="noStrike">
                          <a:solidFill>
                            <a:srgbClr val="000000"/>
                          </a:solidFill>
                          <a:latin typeface="Times New Roman" pitchFamily="18" charset="0"/>
                          <a:cs typeface="Times New Roman" pitchFamily="18" charset="0"/>
                        </a:rPr>
                        <a:t>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under age 3 years breastfed within one hour of birth(%)</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49.1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081">
                <a:tc>
                  <a:txBody>
                    <a:bodyPr/>
                    <a:lstStyle/>
                    <a:p>
                      <a:pPr algn="r" fontAlgn="b"/>
                      <a:r>
                        <a:rPr lang="en-US" sz="2000" b="1" i="0" u="none" strike="noStrike">
                          <a:solidFill>
                            <a:srgbClr val="000000"/>
                          </a:solidFill>
                          <a:latin typeface="Times New Roman" pitchFamily="18" charset="0"/>
                          <a:cs typeface="Times New Roman" pitchFamily="18" charset="0"/>
                        </a:rPr>
                        <a:t>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age 6-8 months receiving solid or semi-solid food and </a:t>
                      </a:r>
                      <a:r>
                        <a:rPr lang="en-US" sz="2000" b="0" i="0" u="none" strike="noStrike" dirty="0" err="1">
                          <a:solidFill>
                            <a:srgbClr val="000000"/>
                          </a:solidFill>
                          <a:latin typeface="Times New Roman" pitchFamily="18" charset="0"/>
                          <a:cs typeface="Times New Roman" pitchFamily="18" charset="0"/>
                        </a:rPr>
                        <a:t>breastmilk</a:t>
                      </a:r>
                      <a:r>
                        <a:rPr lang="en-US" sz="2000" b="0" i="0" u="none" strike="noStrike" dirty="0">
                          <a:solidFill>
                            <a:srgbClr val="000000"/>
                          </a:solidFill>
                          <a:latin typeface="Times New Roman" pitchFamily="18" charset="0"/>
                          <a:cs typeface="Times New Roman" pitchFamily="18" charset="0"/>
                        </a:rPr>
                        <a:t>(%)</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45.8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081">
                <a:tc>
                  <a:txBody>
                    <a:bodyPr/>
                    <a:lstStyle/>
                    <a:p>
                      <a:pPr algn="r" fontAlgn="b"/>
                      <a:r>
                        <a:rPr lang="en-US" sz="2000" b="1" i="0" u="none" strike="noStrike">
                          <a:solidFill>
                            <a:srgbClr val="000000"/>
                          </a:solidFill>
                          <a:latin typeface="Times New Roman" pitchFamily="18" charset="0"/>
                          <a:cs typeface="Times New Roman" pitchFamily="18" charset="0"/>
                        </a:rPr>
                        <a:t>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under 5 years who are stunted (height-for-age)(%)</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35.4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081">
                <a:tc>
                  <a:txBody>
                    <a:bodyPr/>
                    <a:lstStyle/>
                    <a:p>
                      <a:pPr algn="r" fontAlgn="b"/>
                      <a:r>
                        <a:rPr lang="en-US" sz="2000" b="1" i="0" u="none" strike="noStrike">
                          <a:solidFill>
                            <a:srgbClr val="000000"/>
                          </a:solidFill>
                          <a:latin typeface="Times New Roman" pitchFamily="18" charset="0"/>
                          <a:cs typeface="Times New Roman" pitchFamily="18" charset="0"/>
                        </a:rPr>
                        <a:t>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under 5 years who are wasted (weight-for-height(%)</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19.5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081">
                <a:tc>
                  <a:txBody>
                    <a:bodyPr/>
                    <a:lstStyle/>
                    <a:p>
                      <a:pPr algn="r" fontAlgn="b"/>
                      <a:r>
                        <a:rPr lang="en-US" sz="2000" b="1" i="0" u="none" strike="noStrike">
                          <a:solidFill>
                            <a:srgbClr val="000000"/>
                          </a:solidFill>
                          <a:latin typeface="Times New Roman" pitchFamily="18" charset="0"/>
                          <a:cs typeface="Times New Roman" pitchFamily="18" charset="0"/>
                        </a:rPr>
                        <a:t>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under 5 years who are severely wasted (weight-for-height)(%)</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8.4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081">
                <a:tc>
                  <a:txBody>
                    <a:bodyPr/>
                    <a:lstStyle/>
                    <a:p>
                      <a:pPr algn="r" fontAlgn="b"/>
                      <a:r>
                        <a:rPr lang="en-US" sz="2000" b="1" i="0" u="none" strike="noStrike">
                          <a:solidFill>
                            <a:srgbClr val="000000"/>
                          </a:solidFill>
                          <a:latin typeface="Times New Roman" pitchFamily="18" charset="0"/>
                          <a:cs typeface="Times New Roman" pitchFamily="18" charset="0"/>
                        </a:rPr>
                        <a:t>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under 5 years who are underweight (weight-for-age)(%)</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32.9</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300">
                <a:tc>
                  <a:txBody>
                    <a:bodyPr/>
                    <a:lstStyle/>
                    <a:p>
                      <a:pPr algn="r" fontAlgn="b"/>
                      <a:r>
                        <a:rPr lang="en-US" sz="2000" b="1" i="0" u="none" strike="noStrike">
                          <a:solidFill>
                            <a:srgbClr val="000000"/>
                          </a:solidFill>
                          <a:latin typeface="Times New Roman" pitchFamily="18" charset="0"/>
                          <a:cs typeface="Times New Roman" pitchFamily="18" charset="0"/>
                        </a:rPr>
                        <a:t>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Children age 6-59 months who are anemic(%)</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65.5</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97">
                <a:tc>
                  <a:txBody>
                    <a:bodyPr/>
                    <a:lstStyle/>
                    <a:p>
                      <a:pPr algn="r" fontAlgn="b"/>
                      <a:r>
                        <a:rPr lang="en-US" sz="2000" b="1" i="0" u="none" strike="noStrike">
                          <a:solidFill>
                            <a:srgbClr val="000000"/>
                          </a:solidFill>
                          <a:latin typeface="Times New Roman" pitchFamily="18" charset="0"/>
                          <a:cs typeface="Times New Roman" pitchFamily="18" charset="0"/>
                        </a:rPr>
                        <a:t>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Times New Roman" pitchFamily="18" charset="0"/>
                          <a:cs typeface="Times New Roman" pitchFamily="18" charset="0"/>
                        </a:rPr>
                        <a:t>All women age 15-49 years who are anemic(%)</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a:solidFill>
                            <a:srgbClr val="000000"/>
                          </a:solidFill>
                          <a:latin typeface="Times New Roman" pitchFamily="18" charset="0"/>
                          <a:cs typeface="Times New Roman" pitchFamily="18" charset="0"/>
                        </a:rPr>
                        <a:t>47.8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latin typeface="Times New Roman" pitchFamily="18" charset="0"/>
                          <a:cs typeface="Times New Roman" pitchFamily="18" charset="0"/>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Trends of Death Rate (%) since 2000 to 2019  </a:t>
            </a:r>
            <a:endParaRPr lang="en-US" dirty="0"/>
          </a:p>
        </p:txBody>
      </p:sp>
      <p:graphicFrame>
        <p:nvGraphicFramePr>
          <p:cNvPr id="5" name="Content Placeholder 4"/>
          <p:cNvGraphicFramePr>
            <a:graphicFrameLocks noGrp="1"/>
          </p:cNvGraphicFramePr>
          <p:nvPr>
            <p:ph idx="1"/>
          </p:nvPr>
        </p:nvGraphicFramePr>
        <p:xfrm>
          <a:off x="0" y="1219200"/>
          <a:ext cx="10530681" cy="49069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Times New Roman" pitchFamily="18" charset="0"/>
                <a:cs typeface="Times New Roman" pitchFamily="18" charset="0"/>
              </a:rPr>
              <a:t>3. CHILDHOOD AND ADOLESCENT HEALTH CARE SERVICES INCLUDING IMMUNIZATION</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marL="514350" indent="-514350">
              <a:buAutoNum type="arabicPeriod"/>
            </a:pPr>
            <a:r>
              <a:rPr lang="en-US" sz="2600" dirty="0" smtClean="0">
                <a:latin typeface="Times New Roman" pitchFamily="18" charset="0"/>
                <a:cs typeface="Times New Roman" pitchFamily="18" charset="0"/>
              </a:rPr>
              <a:t>Screening  and treatment of Anemia and other nutritional deficiencies in children and adolescents.</a:t>
            </a:r>
          </a:p>
          <a:p>
            <a:pPr marL="514350" indent="-514350">
              <a:buAutoNum type="arabicPeriod"/>
            </a:pPr>
            <a:r>
              <a:rPr lang="en-US" sz="2600" dirty="0" smtClean="0">
                <a:latin typeface="Times New Roman" pitchFamily="18" charset="0"/>
                <a:cs typeface="Times New Roman" pitchFamily="18" charset="0"/>
              </a:rPr>
              <a:t>Identification and management of vaccine preventable diseases in children such as Diphtheria, pertussis and Measles and </a:t>
            </a:r>
            <a:r>
              <a:rPr lang="en-US" sz="2600" dirty="0" err="1" smtClean="0">
                <a:latin typeface="Times New Roman" pitchFamily="18" charset="0"/>
                <a:cs typeface="Times New Roman" pitchFamily="18" charset="0"/>
              </a:rPr>
              <a:t>followup</a:t>
            </a:r>
            <a:r>
              <a:rPr lang="en-US" sz="2600" dirty="0" smtClean="0">
                <a:latin typeface="Times New Roman" pitchFamily="18" charset="0"/>
                <a:cs typeface="Times New Roman" pitchFamily="18" charset="0"/>
              </a:rPr>
              <a:t> of missed doses.</a:t>
            </a:r>
          </a:p>
          <a:p>
            <a:pPr marL="514350" indent="-514350">
              <a:buAutoNum type="arabicPeriod"/>
            </a:pPr>
            <a:r>
              <a:rPr lang="en-US" sz="2600" dirty="0" smtClean="0">
                <a:latin typeface="Times New Roman" pitchFamily="18" charset="0"/>
                <a:cs typeface="Times New Roman" pitchFamily="18" charset="0"/>
              </a:rPr>
              <a:t>Early detection of growth abnormalities, delays in development and disability and referral.</a:t>
            </a:r>
          </a:p>
          <a:p>
            <a:pPr marL="514350" indent="-514350">
              <a:buAutoNum type="arabicPeriod"/>
            </a:pPr>
            <a:r>
              <a:rPr lang="en-US" sz="2600" dirty="0" smtClean="0">
                <a:latin typeface="Times New Roman" pitchFamily="18" charset="0"/>
                <a:cs typeface="Times New Roman" pitchFamily="18" charset="0"/>
              </a:rPr>
              <a:t>Prompt management of ARI, acute diarrhea and fever with referral as needed.</a:t>
            </a:r>
          </a:p>
          <a:p>
            <a:pPr marL="514350" indent="-514350">
              <a:buNone/>
            </a:pPr>
            <a:endParaRPr lang="en-US" sz="2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4909" y="609602"/>
            <a:ext cx="9628346" cy="5516563"/>
          </a:xfrm>
        </p:spPr>
        <p:txBody>
          <a:bodyPr>
            <a:normAutofit/>
          </a:bodyPr>
          <a:lstStyle/>
          <a:p>
            <a:pPr marL="457200" indent="-457200">
              <a:buAutoNum type="arabicPeriod" startAt="6"/>
            </a:pPr>
            <a:r>
              <a:rPr lang="en-US" sz="2400" dirty="0" smtClean="0">
                <a:latin typeface="Times New Roman" pitchFamily="18" charset="0"/>
                <a:cs typeface="Times New Roman" pitchFamily="18" charset="0"/>
              </a:rPr>
              <a:t>Management (with timely referral as needed) of ear, eye and throat problems, skin infections, worm infestations, febrile seizure, poisoning, injuries/accidents, insect and animal bites.</a:t>
            </a:r>
          </a:p>
          <a:p>
            <a:pPr marL="457200" indent="-457200">
              <a:buNone/>
            </a:pPr>
            <a:endParaRPr lang="en-US" sz="2400" dirty="0" smtClean="0">
              <a:latin typeface="Times New Roman" pitchFamily="18" charset="0"/>
              <a:cs typeface="Times New Roman" pitchFamily="18" charset="0"/>
            </a:endParaRPr>
          </a:p>
          <a:p>
            <a:pPr marL="457200" indent="-457200">
              <a:buNone/>
            </a:pP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457200" indent="-457200">
              <a:buNone/>
            </a:pPr>
            <a:r>
              <a:rPr lang="en-US" u="sng" dirty="0" smtClean="0">
                <a:latin typeface="Times New Roman" pitchFamily="18" charset="0"/>
                <a:cs typeface="Times New Roman" pitchFamily="18" charset="0"/>
              </a:rPr>
              <a:t>Adolescent Health</a:t>
            </a:r>
          </a:p>
          <a:p>
            <a:pPr marL="514350" indent="-514350">
              <a:buAutoNum type="arabicPeriod"/>
            </a:pPr>
            <a:r>
              <a:rPr lang="en-US" dirty="0" smtClean="0">
                <a:latin typeface="Times New Roman" pitchFamily="18" charset="0"/>
                <a:cs typeface="Times New Roman" pitchFamily="18" charset="0"/>
              </a:rPr>
              <a:t>Detection of SAM, referral and follow up care for SAM.</a:t>
            </a:r>
          </a:p>
          <a:p>
            <a:pPr marL="514350" indent="-514350">
              <a:buAutoNum type="arabicPeriod"/>
            </a:pPr>
            <a:r>
              <a:rPr lang="en-US" dirty="0" smtClean="0">
                <a:latin typeface="Times New Roman" pitchFamily="18" charset="0"/>
                <a:cs typeface="Times New Roman" pitchFamily="18" charset="0"/>
              </a:rPr>
              <a:t>Adolescent health-</a:t>
            </a:r>
            <a:r>
              <a:rPr lang="en-US" dirty="0" err="1" smtClean="0">
                <a:latin typeface="Times New Roman" pitchFamily="18" charset="0"/>
                <a:cs typeface="Times New Roman" pitchFamily="18" charset="0"/>
              </a:rPr>
              <a:t>counselling</a:t>
            </a:r>
            <a:endParaRPr lang="en-US" dirty="0" smtClean="0">
              <a:latin typeface="Times New Roman" pitchFamily="18" charset="0"/>
              <a:cs typeface="Times New Roman" pitchFamily="18" charset="0"/>
            </a:endParaRPr>
          </a:p>
          <a:p>
            <a:pPr marL="514350" indent="-514350">
              <a:buAutoNum type="arabicPeriod"/>
            </a:pPr>
            <a:r>
              <a:rPr lang="en-US" dirty="0" smtClean="0">
                <a:latin typeface="Times New Roman" pitchFamily="18" charset="0"/>
                <a:cs typeface="Times New Roman" pitchFamily="18" charset="0"/>
              </a:rPr>
              <a:t>Detection for cases of substance abuse, referral and follow up.</a:t>
            </a:r>
          </a:p>
          <a:p>
            <a:pPr marL="514350" indent="-514350">
              <a:buAutoNum type="arabicPeriod"/>
            </a:pPr>
            <a:r>
              <a:rPr lang="en-US" dirty="0" smtClean="0">
                <a:latin typeface="Times New Roman" pitchFamily="18" charset="0"/>
                <a:cs typeface="Times New Roman" pitchFamily="18" charset="0"/>
              </a:rPr>
              <a:t>Detection and treatment of </a:t>
            </a:r>
            <a:r>
              <a:rPr lang="en-US" dirty="0" err="1" smtClean="0">
                <a:latin typeface="Times New Roman" pitchFamily="18" charset="0"/>
                <a:cs typeface="Times New Roman" pitchFamily="18" charset="0"/>
              </a:rPr>
              <a:t>Anaemia</a:t>
            </a:r>
            <a:r>
              <a:rPr lang="en-US" dirty="0" smtClean="0">
                <a:latin typeface="Times New Roman" pitchFamily="18" charset="0"/>
                <a:cs typeface="Times New Roman" pitchFamily="18" charset="0"/>
              </a:rPr>
              <a:t> and other deficiencies in adolescents.</a:t>
            </a:r>
          </a:p>
          <a:p>
            <a:pPr marL="514350" indent="-514350">
              <a:buAutoNum type="arabicPeriod"/>
            </a:pPr>
            <a:r>
              <a:rPr lang="en-US" dirty="0" smtClean="0">
                <a:latin typeface="Times New Roman" pitchFamily="18" charset="0"/>
                <a:cs typeface="Times New Roman" pitchFamily="18" charset="0"/>
              </a:rPr>
              <a:t>Detection and referral for growth abnormality and disabilities, with referral as required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4. FAMILY PLANNING, CONTRACEPTIVE SERVICES AND OTHER REPRODUCTIVE CARE SERVICES</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lnSpcReduction="10000"/>
          </a:bodyPr>
          <a:lstStyle/>
          <a:p>
            <a:pPr>
              <a:buNone/>
            </a:pPr>
            <a:endParaRPr lang="en-US" u="sng" dirty="0" smtClean="0">
              <a:latin typeface="Times New Roman" pitchFamily="18" charset="0"/>
              <a:cs typeface="Times New Roman" pitchFamily="18" charset="0"/>
            </a:endParaRPr>
          </a:p>
          <a:p>
            <a:pPr>
              <a:buNone/>
            </a:pPr>
            <a:r>
              <a:rPr lang="en-US" u="sng" dirty="0" smtClean="0">
                <a:latin typeface="Times New Roman" pitchFamily="18" charset="0"/>
                <a:cs typeface="Times New Roman" pitchFamily="18" charset="0"/>
              </a:rPr>
              <a:t>ROLES AND RESPONSIBILITIES</a:t>
            </a:r>
          </a:p>
          <a:p>
            <a:pPr>
              <a:buNone/>
            </a:pPr>
            <a:r>
              <a:rPr lang="en-US" dirty="0" smtClean="0"/>
              <a:t>1</a:t>
            </a:r>
            <a:r>
              <a:rPr lang="en-US" sz="2400" dirty="0" smtClean="0">
                <a:latin typeface="Times New Roman" pitchFamily="18" charset="0"/>
                <a:cs typeface="Times New Roman" pitchFamily="18" charset="0"/>
              </a:rPr>
              <a:t>. Insertion and removal of IUCD.</a:t>
            </a:r>
          </a:p>
          <a:p>
            <a:pPr>
              <a:buNone/>
            </a:pPr>
            <a:r>
              <a:rPr lang="en-US" sz="2400" dirty="0" smtClean="0">
                <a:latin typeface="Times New Roman" pitchFamily="18" charset="0"/>
                <a:cs typeface="Times New Roman" pitchFamily="18" charset="0"/>
              </a:rPr>
              <a:t>2. Provision of condoms, oral contraceptive pills and emergency contraceptive pills.</a:t>
            </a:r>
          </a:p>
          <a:p>
            <a:pPr>
              <a:buNone/>
            </a:pPr>
            <a:r>
              <a:rPr lang="en-US" sz="2400" dirty="0" smtClean="0">
                <a:latin typeface="Times New Roman" pitchFamily="18" charset="0"/>
                <a:cs typeface="Times New Roman" pitchFamily="18" charset="0"/>
              </a:rPr>
              <a:t>3. Provision of </a:t>
            </a:r>
            <a:r>
              <a:rPr lang="en-US" sz="2400" dirty="0" err="1" smtClean="0">
                <a:latin typeface="Times New Roman" pitchFamily="18" charset="0"/>
                <a:cs typeface="Times New Roman" pitchFamily="18" charset="0"/>
              </a:rPr>
              <a:t>injectable</a:t>
            </a:r>
            <a:r>
              <a:rPr lang="en-US" sz="2400" dirty="0" smtClean="0">
                <a:latin typeface="Times New Roman" pitchFamily="18" charset="0"/>
                <a:cs typeface="Times New Roman" pitchFamily="18" charset="0"/>
              </a:rPr>
              <a:t> contraceptives in MPV districts.</a:t>
            </a:r>
          </a:p>
          <a:p>
            <a:pPr>
              <a:buNone/>
            </a:pPr>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Counselling</a:t>
            </a:r>
            <a:r>
              <a:rPr lang="en-US" sz="2400" dirty="0" smtClean="0">
                <a:latin typeface="Times New Roman" pitchFamily="18" charset="0"/>
                <a:cs typeface="Times New Roman" pitchFamily="18" charset="0"/>
              </a:rPr>
              <a:t> and facilitation for safe abortion services.</a:t>
            </a:r>
          </a:p>
          <a:p>
            <a:pPr>
              <a:buNone/>
            </a:pPr>
            <a:r>
              <a:rPr lang="en-US" sz="2400" dirty="0" smtClean="0">
                <a:latin typeface="Times New Roman" pitchFamily="18" charset="0"/>
                <a:cs typeface="Times New Roman" pitchFamily="18" charset="0"/>
              </a:rPr>
              <a:t>5. Medical methods of abortion (</a:t>
            </a:r>
            <a:r>
              <a:rPr lang="en-US" sz="2400" dirty="0" err="1" smtClean="0">
                <a:latin typeface="Times New Roman" pitchFamily="18" charset="0"/>
                <a:cs typeface="Times New Roman" pitchFamily="18" charset="0"/>
              </a:rPr>
              <a:t>upto</a:t>
            </a:r>
            <a:r>
              <a:rPr lang="en-US" sz="2400" dirty="0" smtClean="0">
                <a:latin typeface="Times New Roman" pitchFamily="18" charset="0"/>
                <a:cs typeface="Times New Roman" pitchFamily="18" charset="0"/>
              </a:rPr>
              <a:t> 7 weeks of pregnancy) on fix days at the HWC by PHC MO</a:t>
            </a:r>
          </a:p>
          <a:p>
            <a:pPr>
              <a:buNone/>
            </a:pPr>
            <a:r>
              <a:rPr lang="en-US" sz="2400" dirty="0" smtClean="0">
                <a:latin typeface="Times New Roman" pitchFamily="18" charset="0"/>
                <a:cs typeface="Times New Roman" pitchFamily="18" charset="0"/>
              </a:rPr>
              <a:t>6. Post abortion contraceptive </a:t>
            </a:r>
            <a:r>
              <a:rPr lang="en-US" sz="2400" dirty="0" err="1" smtClean="0">
                <a:latin typeface="Times New Roman" pitchFamily="18" charset="0"/>
                <a:cs typeface="Times New Roman" pitchFamily="18" charset="0"/>
              </a:rPr>
              <a:t>counselling</a:t>
            </a:r>
            <a:r>
              <a:rPr lang="en-US" sz="2400" dirty="0" smtClean="0">
                <a:latin typeface="Times New Roman" pitchFamily="18" charset="0"/>
                <a:cs typeface="Times New Roman" pitchFamily="18" charset="0"/>
              </a:rPr>
              <a:t>.</a:t>
            </a: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4909" y="457204"/>
            <a:ext cx="9628346" cy="5668963"/>
          </a:xfrm>
        </p:spPr>
        <p:txBody>
          <a:bodyPr/>
          <a:lstStyle/>
          <a:p>
            <a:pPr>
              <a:buNone/>
            </a:pPr>
            <a:r>
              <a:rPr lang="en-US" sz="2400" dirty="0" smtClean="0">
                <a:latin typeface="Times New Roman" pitchFamily="18" charset="0"/>
                <a:cs typeface="Times New Roman" pitchFamily="18" charset="0"/>
              </a:rPr>
              <a:t>7.  Follow up for any complication after abortion and appropriate referral if needed. </a:t>
            </a:r>
          </a:p>
          <a:p>
            <a:pPr>
              <a:buNone/>
            </a:pPr>
            <a:r>
              <a:rPr lang="en-US" sz="2400" dirty="0" smtClean="0">
                <a:latin typeface="Times New Roman" pitchFamily="18" charset="0"/>
                <a:cs typeface="Times New Roman" pitchFamily="18" charset="0"/>
              </a:rPr>
              <a:t>8. First aid for GBV related injuries link to referral centre and legal support centre.</a:t>
            </a:r>
          </a:p>
          <a:p>
            <a:pPr>
              <a:buNone/>
            </a:pPr>
            <a:r>
              <a:rPr lang="en-US" sz="2400" dirty="0" smtClean="0">
                <a:latin typeface="Times New Roman" pitchFamily="18" charset="0"/>
                <a:cs typeface="Times New Roman" pitchFamily="18" charset="0"/>
              </a:rPr>
              <a:t>9.  Identification and management of RTIs/STIs.</a:t>
            </a:r>
          </a:p>
          <a:p>
            <a:pPr>
              <a:buNone/>
            </a:pPr>
            <a:r>
              <a:rPr lang="en-US" sz="2400" dirty="0" smtClean="0">
                <a:latin typeface="Times New Roman" pitchFamily="18" charset="0"/>
                <a:cs typeface="Times New Roman" pitchFamily="18" charset="0"/>
              </a:rPr>
              <a:t>10. Identification, management (with referral as needed) in cases of </a:t>
            </a:r>
            <a:r>
              <a:rPr lang="en-US" sz="2400" dirty="0" err="1" smtClean="0">
                <a:latin typeface="Times New Roman" pitchFamily="18" charset="0"/>
                <a:cs typeface="Times New Roman" pitchFamily="18" charset="0"/>
              </a:rPr>
              <a:t>dysmenorrhoea</a:t>
            </a:r>
            <a:r>
              <a:rPr lang="en-US" sz="2400" dirty="0" smtClean="0">
                <a:latin typeface="Times New Roman" pitchFamily="18" charset="0"/>
                <a:cs typeface="Times New Roman" pitchFamily="18" charset="0"/>
              </a:rPr>
              <a:t>, vaginal discharge, mastitis, breast lump, pelvic pain, </a:t>
            </a:r>
            <a:r>
              <a:rPr lang="en-US" sz="2400" dirty="0" err="1" smtClean="0">
                <a:latin typeface="Times New Roman" pitchFamily="18" charset="0"/>
                <a:cs typeface="Times New Roman" pitchFamily="18" charset="0"/>
              </a:rPr>
              <a:t>prolapse</a:t>
            </a:r>
            <a:r>
              <a:rPr lang="en-US" sz="2400" dirty="0" smtClean="0">
                <a:latin typeface="Times New Roman" pitchFamily="18" charset="0"/>
                <a:cs typeface="Times New Roman" pitchFamily="18" charset="0"/>
              </a:rPr>
              <a:t> uterus, pelvic (DUP)</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smtClean="0">
                <a:latin typeface="Times New Roman" pitchFamily="18" charset="0"/>
                <a:cs typeface="Times New Roman" pitchFamily="18" charset="0"/>
              </a:rPr>
              <a:t>5.MANAGEMENT OF COMMUNICABLE DISEASES AND GENERAL OUTPATIENT CARE OR ACUTE SIMPLE ILLNESS AND MINOR AILMENTS </a:t>
            </a:r>
            <a:endParaRPr lang="en-US" sz="28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marL="514350" indent="-514350">
              <a:buNone/>
            </a:pPr>
            <a:r>
              <a:rPr lang="en-US" sz="2400" u="sng" dirty="0" smtClean="0">
                <a:latin typeface="Times New Roman" pitchFamily="18" charset="0"/>
                <a:cs typeface="Times New Roman" pitchFamily="18" charset="0"/>
              </a:rPr>
              <a:t>ROLES AND RESPONSIBILITIES</a:t>
            </a:r>
          </a:p>
          <a:p>
            <a:pPr marL="514350" indent="-514350">
              <a:buAutoNum type="arabicPeriod"/>
            </a:pPr>
            <a:r>
              <a:rPr lang="en-US" sz="2400" dirty="0" smtClean="0">
                <a:latin typeface="Times New Roman" pitchFamily="18" charset="0"/>
                <a:cs typeface="Times New Roman" pitchFamily="18" charset="0"/>
              </a:rPr>
              <a:t>Identification and management of common fevers, Infestations, ARIs, diarrhea and skin infections. (scabies and abscess).</a:t>
            </a:r>
          </a:p>
          <a:p>
            <a:pPr marL="514350" indent="-514350">
              <a:buAutoNum type="arabicPeriod"/>
            </a:pPr>
            <a:r>
              <a:rPr lang="en-US" sz="2400" dirty="0" smtClean="0">
                <a:latin typeface="Times New Roman" pitchFamily="18" charset="0"/>
                <a:cs typeface="Times New Roman" pitchFamily="18" charset="0"/>
              </a:rPr>
              <a:t>Identification and management (with referral as needed) in case of cholera, </a:t>
            </a:r>
            <a:r>
              <a:rPr lang="en-US" sz="2400" dirty="0" err="1" smtClean="0">
                <a:latin typeface="Times New Roman" pitchFamily="18" charset="0"/>
                <a:cs typeface="Times New Roman" pitchFamily="18" charset="0"/>
              </a:rPr>
              <a:t>dysentry</a:t>
            </a:r>
            <a:r>
              <a:rPr lang="en-US" sz="2400" dirty="0" smtClean="0">
                <a:latin typeface="Times New Roman" pitchFamily="18" charset="0"/>
                <a:cs typeface="Times New Roman" pitchFamily="18" charset="0"/>
              </a:rPr>
              <a:t>, Diarrheal diseases typhoid, hepatitis and </a:t>
            </a:r>
            <a:r>
              <a:rPr lang="en-US" sz="2400" dirty="0" err="1" smtClean="0">
                <a:latin typeface="Times New Roman" pitchFamily="18" charset="0"/>
                <a:cs typeface="Times New Roman" pitchFamily="18" charset="0"/>
              </a:rPr>
              <a:t>helminthiasis</a:t>
            </a:r>
            <a:r>
              <a:rPr lang="en-US" sz="2400" dirty="0" smtClean="0">
                <a:latin typeface="Times New Roman" pitchFamily="18" charset="0"/>
                <a:cs typeface="Times New Roman" pitchFamily="18" charset="0"/>
              </a:rPr>
              <a:t>.</a:t>
            </a:r>
          </a:p>
          <a:p>
            <a:pPr marL="514350" indent="-514350">
              <a:buAutoNum type="arabicPeriod"/>
            </a:pPr>
            <a:r>
              <a:rPr lang="en-US" sz="2400" dirty="0" smtClean="0">
                <a:latin typeface="Times New Roman" pitchFamily="18" charset="0"/>
                <a:cs typeface="Times New Roman" pitchFamily="18" charset="0"/>
              </a:rPr>
              <a:t>Management of common aches, joint pains, and common skin conditions. (rash/</a:t>
            </a:r>
            <a:r>
              <a:rPr lang="en-US" sz="2400" dirty="0" err="1" smtClean="0">
                <a:latin typeface="Times New Roman" pitchFamily="18" charset="0"/>
                <a:cs typeface="Times New Roman" pitchFamily="18" charset="0"/>
              </a:rPr>
              <a:t>utricaria</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6.MANAGEMENT OF COMMUNICABLE DISEASES: NATIONAL HEALTH PROGRAMS (TUBERCULOSIS, LEPROSY, HEPATITIS, HIV-AIDS, MALARIA,KALA-AZAR, FILARIASIS AND OTHER VECTOR BORNE DISEASES</a:t>
            </a:r>
            <a:endParaRPr lang="en-US" sz="2400" b="1" dirty="0"/>
          </a:p>
        </p:txBody>
      </p:sp>
      <p:sp>
        <p:nvSpPr>
          <p:cNvPr id="5" name="Content Placeholder 4"/>
          <p:cNvSpPr>
            <a:spLocks noGrp="1"/>
          </p:cNvSpPr>
          <p:nvPr>
            <p:ph idx="1"/>
          </p:nvPr>
        </p:nvSpPr>
        <p:spPr/>
        <p:txBody>
          <a:bodyPr>
            <a:normAutofit fontScale="92500"/>
          </a:bodyPr>
          <a:lstStyle/>
          <a:p>
            <a:pPr>
              <a:buNone/>
            </a:pPr>
            <a:endParaRPr lang="en-US" u="sng" dirty="0" smtClean="0">
              <a:latin typeface="Times New Roman" pitchFamily="18" charset="0"/>
              <a:cs typeface="Times New Roman" pitchFamily="18" charset="0"/>
            </a:endParaRPr>
          </a:p>
          <a:p>
            <a:pPr>
              <a:buNone/>
            </a:pPr>
            <a:r>
              <a:rPr lang="en-US" u="sng" dirty="0" smtClean="0">
                <a:latin typeface="Times New Roman" pitchFamily="18" charset="0"/>
                <a:cs typeface="Times New Roman" pitchFamily="18" charset="0"/>
              </a:rPr>
              <a:t>ROLES AND RESPONSIBILITIES</a:t>
            </a:r>
          </a:p>
          <a:p>
            <a:pPr marL="514350" indent="-514350">
              <a:buAutoNum type="arabicPeriod"/>
            </a:pPr>
            <a:r>
              <a:rPr lang="en-US" sz="2600" dirty="0" smtClean="0">
                <a:latin typeface="Times New Roman" pitchFamily="18" charset="0"/>
                <a:cs typeface="Times New Roman" pitchFamily="18" charset="0"/>
              </a:rPr>
              <a:t>Identification, (suspected sample collection) treatment (as appropriate for that level of care) and follow up care for vector borne diseases-Malaria, Dengue, </a:t>
            </a:r>
            <a:r>
              <a:rPr lang="en-US" sz="2600" dirty="0" err="1" smtClean="0">
                <a:latin typeface="Times New Roman" pitchFamily="18" charset="0"/>
                <a:cs typeface="Times New Roman" pitchFamily="18" charset="0"/>
              </a:rPr>
              <a:t>Chikungunya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Filaria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Kalazar</a:t>
            </a:r>
            <a:r>
              <a:rPr lang="en-US" sz="2600" dirty="0" smtClean="0">
                <a:latin typeface="Times New Roman" pitchFamily="18" charset="0"/>
                <a:cs typeface="Times New Roman" pitchFamily="18" charset="0"/>
              </a:rPr>
              <a:t>, Japanese Encephalitis, TB and Leprosy.</a:t>
            </a:r>
          </a:p>
          <a:p>
            <a:pPr marL="514350" indent="-514350">
              <a:buAutoNum type="arabicPeriod"/>
            </a:pPr>
            <a:r>
              <a:rPr lang="en-US" sz="2600" dirty="0" smtClean="0">
                <a:latin typeface="Times New Roman" pitchFamily="18" charset="0"/>
                <a:cs typeface="Times New Roman" pitchFamily="18" charset="0"/>
              </a:rPr>
              <a:t>Provision of DOTS for TB and MDT for leprosy.</a:t>
            </a:r>
          </a:p>
          <a:p>
            <a:pPr marL="514350" indent="-514350">
              <a:buAutoNum type="arabicPeriod"/>
            </a:pPr>
            <a:r>
              <a:rPr lang="en-US" sz="2600" dirty="0" smtClean="0">
                <a:latin typeface="Times New Roman" pitchFamily="18" charset="0"/>
                <a:cs typeface="Times New Roman" pitchFamily="18" charset="0"/>
              </a:rPr>
              <a:t>HIV (in type B SHC), appropriate referral, </a:t>
            </a:r>
            <a:r>
              <a:rPr lang="en-US" sz="2600" dirty="0" err="1" smtClean="0">
                <a:latin typeface="Times New Roman" pitchFamily="18" charset="0"/>
                <a:cs typeface="Times New Roman" pitchFamily="18" charset="0"/>
              </a:rPr>
              <a:t>counselling</a:t>
            </a:r>
            <a:r>
              <a:rPr lang="en-US" sz="2600" dirty="0" smtClean="0">
                <a:latin typeface="Times New Roman" pitchFamily="18" charset="0"/>
                <a:cs typeface="Times New Roman" pitchFamily="18" charset="0"/>
              </a:rPr>
              <a:t> and support for HIV treatment.</a:t>
            </a:r>
          </a:p>
          <a:p>
            <a:pPr marL="514350" indent="-514350">
              <a:buAutoNum type="arabicPeriod"/>
            </a:pPr>
            <a:r>
              <a:rPr lang="en-US" sz="2600" dirty="0" smtClean="0">
                <a:latin typeface="Times New Roman" pitchFamily="18" charset="0"/>
                <a:cs typeface="Times New Roman" pitchFamily="18" charset="0"/>
              </a:rPr>
              <a:t>Referral of complicated cases.</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3"/>
          <a:srcRect/>
          <a:stretch>
            <a:fillRect/>
          </a:stretch>
        </p:blipFill>
        <p:spPr bwMode="auto">
          <a:xfrm>
            <a:off x="0" y="0"/>
            <a:ext cx="10698163"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Times New Roman" pitchFamily="18" charset="0"/>
                <a:cs typeface="Times New Roman" pitchFamily="18" charset="0"/>
              </a:rPr>
              <a:t>7. PREVENTION, SCREENING AND MANAGEMENT OF NON-COMMUNICABLE DISEASES</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85000" lnSpcReduction="20000"/>
          </a:bodyPr>
          <a:lstStyle/>
          <a:p>
            <a:pPr>
              <a:buNone/>
            </a:pPr>
            <a:r>
              <a:rPr lang="en-US" u="sng" dirty="0" smtClean="0">
                <a:latin typeface="Times New Roman" pitchFamily="18" charset="0"/>
                <a:cs typeface="Times New Roman" pitchFamily="18" charset="0"/>
              </a:rPr>
              <a:t>ROLES AND RESPONSIBILITIES</a:t>
            </a:r>
          </a:p>
          <a:p>
            <a:pPr marL="514350" indent="-514350">
              <a:buAutoNum type="arabicPeriod"/>
            </a:pPr>
            <a:r>
              <a:rPr lang="en-US" sz="3100" dirty="0" smtClean="0">
                <a:latin typeface="Times New Roman" pitchFamily="18" charset="0"/>
                <a:cs typeface="Times New Roman" pitchFamily="18" charset="0"/>
              </a:rPr>
              <a:t>Screening for early identification and treatment compliance for Hypertension and Diabetes, with appropriate referral if needed.</a:t>
            </a:r>
          </a:p>
          <a:p>
            <a:pPr marL="514350" indent="-514350">
              <a:buAutoNum type="arabicPeriod"/>
            </a:pPr>
            <a:r>
              <a:rPr lang="en-US" sz="3100" dirty="0" err="1" smtClean="0">
                <a:latin typeface="Times New Roman" pitchFamily="18" charset="0"/>
                <a:cs typeface="Times New Roman" pitchFamily="18" charset="0"/>
              </a:rPr>
              <a:t>Followup</a:t>
            </a:r>
            <a:r>
              <a:rPr lang="en-US" sz="3100" dirty="0" smtClean="0">
                <a:latin typeface="Times New Roman" pitchFamily="18" charset="0"/>
                <a:cs typeface="Times New Roman" pitchFamily="18" charset="0"/>
              </a:rPr>
              <a:t> of diagnosed cases as per MO, dispensing medication.</a:t>
            </a:r>
          </a:p>
          <a:p>
            <a:pPr marL="514350" indent="-514350">
              <a:buAutoNum type="arabicPeriod"/>
            </a:pPr>
            <a:r>
              <a:rPr lang="en-US" sz="3100" dirty="0" smtClean="0">
                <a:latin typeface="Times New Roman" pitchFamily="18" charset="0"/>
                <a:cs typeface="Times New Roman" pitchFamily="18" charset="0"/>
              </a:rPr>
              <a:t>Screening and follow up care for occupational diseases (Pneumoconiosis, dermatitis, lead poisoning), </a:t>
            </a:r>
            <a:r>
              <a:rPr lang="en-US" sz="3100" dirty="0" err="1" smtClean="0">
                <a:latin typeface="Times New Roman" pitchFamily="18" charset="0"/>
                <a:cs typeface="Times New Roman" pitchFamily="18" charset="0"/>
              </a:rPr>
              <a:t>fluorosis</a:t>
            </a:r>
            <a:r>
              <a:rPr lang="en-US" sz="3100" dirty="0" smtClean="0">
                <a:latin typeface="Times New Roman" pitchFamily="18" charset="0"/>
                <a:cs typeface="Times New Roman" pitchFamily="18" charset="0"/>
              </a:rPr>
              <a:t>, respiratory disorders (COPD and asthma) and epilepsy.</a:t>
            </a:r>
          </a:p>
          <a:p>
            <a:pPr marL="514350" indent="-514350">
              <a:buAutoNum type="arabicPeriod"/>
            </a:pPr>
            <a:r>
              <a:rPr lang="en-US" sz="3100" dirty="0" smtClean="0">
                <a:latin typeface="Times New Roman" pitchFamily="18" charset="0"/>
                <a:cs typeface="Times New Roman" pitchFamily="18" charset="0"/>
              </a:rPr>
              <a:t>Cancer- screening for oral, breast and cervical cancer and referral for suspected cases of other cancers.</a:t>
            </a:r>
          </a:p>
          <a:p>
            <a:pPr marL="514350" indent="-514350">
              <a:buAutoNum type="arabicPeriod"/>
            </a:pPr>
            <a:r>
              <a:rPr lang="en-US" sz="3100" dirty="0" smtClean="0">
                <a:latin typeface="Times New Roman" pitchFamily="18" charset="0"/>
                <a:cs typeface="Times New Roman" pitchFamily="18" charset="0"/>
              </a:rPr>
              <a:t>Treatment compliance with follow up medication, </a:t>
            </a:r>
            <a:r>
              <a:rPr lang="en-US" sz="3100" dirty="0" err="1" smtClean="0">
                <a:latin typeface="Times New Roman" pitchFamily="18" charset="0"/>
                <a:cs typeface="Times New Roman" pitchFamily="18" charset="0"/>
              </a:rPr>
              <a:t>counselling</a:t>
            </a:r>
            <a:r>
              <a:rPr lang="en-US" sz="3100" dirty="0" smtClean="0">
                <a:latin typeface="Times New Roman" pitchFamily="18" charset="0"/>
                <a:cs typeface="Times New Roman" pitchFamily="18" charset="0"/>
              </a:rPr>
              <a:t> and referral  with respect to life style modification (wellness activities) for </a:t>
            </a:r>
            <a:r>
              <a:rPr lang="en-US" sz="3100" dirty="0" err="1" smtClean="0">
                <a:latin typeface="Times New Roman" pitchFamily="18" charset="0"/>
                <a:cs typeface="Times New Roman" pitchFamily="18" charset="0"/>
              </a:rPr>
              <a:t>deaddiction</a:t>
            </a:r>
            <a:r>
              <a:rPr lang="en-US" sz="3100" dirty="0" smtClean="0">
                <a:latin typeface="Times New Roman" pitchFamily="18" charset="0"/>
                <a:cs typeface="Times New Roman" pitchFamily="18" charset="0"/>
              </a:rPr>
              <a:t>-tobacco/alcohol/substance abuse.</a:t>
            </a:r>
          </a:p>
          <a:p>
            <a:pPr marL="514350" indent="-514350">
              <a:buNone/>
            </a:pPr>
            <a:endParaRPr lang="en-US"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4909" y="838202"/>
            <a:ext cx="9628346" cy="5287963"/>
          </a:xfrm>
        </p:spPr>
        <p:txBody>
          <a:bodyPr>
            <a:normAutofit/>
          </a:bodyPr>
          <a:lstStyle/>
          <a:p>
            <a:pPr marL="514350" indent="-514350">
              <a:buNone/>
            </a:pPr>
            <a:r>
              <a:rPr lang="en-US" sz="2400" dirty="0" smtClean="0">
                <a:latin typeface="Times New Roman" pitchFamily="18" charset="0"/>
                <a:cs typeface="Times New Roman" pitchFamily="18" charset="0"/>
              </a:rPr>
              <a:t>5. Treatment compliance and follow up for all diagnosed cases.</a:t>
            </a:r>
          </a:p>
          <a:p>
            <a:pPr marL="514350" indent="-514350">
              <a:buNone/>
            </a:pPr>
            <a:r>
              <a:rPr lang="en-US" sz="2400" dirty="0" smtClean="0">
                <a:latin typeface="Times New Roman" pitchFamily="18" charset="0"/>
                <a:cs typeface="Times New Roman" pitchFamily="18" charset="0"/>
              </a:rPr>
              <a:t>6.Appropriate referral  Linkages with specialists and undertaking two-way referral for complication.</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11" y="274638"/>
            <a:ext cx="9450044" cy="715962"/>
          </a:xfrm>
        </p:spPr>
        <p:txBody>
          <a:bodyPr>
            <a:normAutofit fontScale="90000"/>
          </a:bodyPr>
          <a:lstStyle/>
          <a:p>
            <a:r>
              <a:rPr lang="en-US" b="1" dirty="0" smtClean="0">
                <a:latin typeface="Times New Roman" pitchFamily="18" charset="0"/>
                <a:cs typeface="Times New Roman" pitchFamily="18" charset="0"/>
              </a:rPr>
              <a:t>Trends of Birth Rate (%) since 2000 to 2019</a:t>
            </a:r>
            <a:endParaRPr lang="en-US" b="1"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0" y="1066800"/>
          <a:ext cx="11946282"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45758" y="304799"/>
          <a:ext cx="9984951" cy="6019803"/>
        </p:xfrm>
        <a:graphic>
          <a:graphicData uri="http://schemas.openxmlformats.org/drawingml/2006/table">
            <a:tbl>
              <a:tblPr/>
              <a:tblGrid>
                <a:gridCol w="520375"/>
                <a:gridCol w="4828706"/>
                <a:gridCol w="1069817"/>
                <a:gridCol w="980665"/>
                <a:gridCol w="980665"/>
                <a:gridCol w="750777"/>
                <a:gridCol w="853946"/>
              </a:tblGrid>
              <a:tr h="798255">
                <a:tc gridSpan="2">
                  <a:txBody>
                    <a:bodyPr/>
                    <a:lstStyle/>
                    <a:p>
                      <a:pPr algn="ctr" fontAlgn="b"/>
                      <a:r>
                        <a:rPr lang="en-US" sz="1800" b="1" i="0" u="none" strike="noStrike">
                          <a:solidFill>
                            <a:srgbClr val="000000"/>
                          </a:solidFill>
                          <a:latin typeface="Times New Roman"/>
                        </a:rPr>
                        <a:t>BLOOD SUGAR LEVEL AMONG ADULTS (AGE 15 YEARS AND ABOVE)</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b"/>
                      <a:r>
                        <a:rPr lang="en-US" sz="1800" b="1" i="0" u="none" strike="noStrike">
                          <a:solidFill>
                            <a:srgbClr val="000000"/>
                          </a:solidFill>
                          <a:latin typeface="Times New Roman"/>
                        </a:rPr>
                        <a:t>NFHS-5 (2019-2020)</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6606">
                <a:tc>
                  <a:txBody>
                    <a:bodyPr/>
                    <a:lstStyle/>
                    <a:p>
                      <a:pPr algn="l" fontAlgn="b"/>
                      <a:r>
                        <a:rPr lang="en-US" sz="1800" b="1" i="0" u="none" strike="noStrike">
                          <a:solidFill>
                            <a:srgbClr val="000000"/>
                          </a:solidFill>
                          <a:latin typeface="Times New Roman"/>
                        </a:rPr>
                        <a:t>S.NO</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Times New Roman"/>
                        </a:rPr>
                        <a:t>INDICATOR</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Times New Roman"/>
                        </a:rPr>
                        <a:t>URBAN</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Times New Roman"/>
                        </a:rPr>
                        <a:t>RURAL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Times New Roman"/>
                        </a:rPr>
                        <a:t>TOTAL</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026">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Women (Random blood sugar measurement)</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026">
                <a:tc>
                  <a:txBody>
                    <a:bodyPr/>
                    <a:lstStyle/>
                    <a:p>
                      <a:pPr algn="r" fontAlgn="b"/>
                      <a:r>
                        <a:rPr lang="en-US" sz="1800" b="0" i="0" u="none" strike="noStrike">
                          <a:solidFill>
                            <a:srgbClr val="000000"/>
                          </a:solidFill>
                          <a:latin typeface="Times New Roman"/>
                        </a:rPr>
                        <a:t>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Blood sugar level-high (141-160 mg/dl)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6.4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5.3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5.7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026">
                <a:tc>
                  <a:txBody>
                    <a:bodyPr/>
                    <a:lstStyle/>
                    <a:p>
                      <a:pPr algn="r" fontAlgn="b"/>
                      <a:r>
                        <a:rPr lang="en-US" sz="1800" b="0" i="0" u="none" strike="noStrike">
                          <a:solidFill>
                            <a:srgbClr val="000000"/>
                          </a:solidFill>
                          <a:latin typeface="Times New Roman"/>
                        </a:rPr>
                        <a:t>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Blood sugar level-very high (&gt;160 mg/dl)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6.1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6.8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393">
                <a:tc>
                  <a:txBody>
                    <a:bodyPr/>
                    <a:lstStyle/>
                    <a:p>
                      <a:pPr algn="r" fontAlgn="b"/>
                      <a:r>
                        <a:rPr lang="en-US" sz="1800" b="0" i="0" u="none" strike="noStrike">
                          <a:solidFill>
                            <a:srgbClr val="000000"/>
                          </a:solidFill>
                          <a:latin typeface="Times New Roman"/>
                        </a:rPr>
                        <a:t>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Blood sugar level-high or very high (&gt; 140 mg/dl) or taking medicine to control blood sugar level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16.2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12.6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14</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026">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Men (Random blood sugar measurement)</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026">
                <a:tc>
                  <a:txBody>
                    <a:bodyPr/>
                    <a:lstStyle/>
                    <a:p>
                      <a:pPr algn="r" fontAlgn="b"/>
                      <a:r>
                        <a:rPr lang="en-US" sz="1800" b="0" i="0" u="none" strike="noStrike">
                          <a:solidFill>
                            <a:srgbClr val="000000"/>
                          </a:solidFill>
                          <a:latin typeface="Times New Roman"/>
                        </a:rPr>
                        <a:t>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Blood sugar level-high (141-160 mg/dl)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7.7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6.6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026">
                <a:tc>
                  <a:txBody>
                    <a:bodyPr/>
                    <a:lstStyle/>
                    <a:p>
                      <a:pPr algn="r" fontAlgn="b"/>
                      <a:r>
                        <a:rPr lang="en-US" sz="1800" b="0" i="0" u="none" strike="noStrike">
                          <a:solidFill>
                            <a:srgbClr val="000000"/>
                          </a:solidFill>
                          <a:latin typeface="Times New Roman"/>
                        </a:rPr>
                        <a:t>2</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Blood sugar level-very high (&gt;160 mg/dl)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8.6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7</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7.6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4393">
                <a:tc>
                  <a:txBody>
                    <a:bodyPr/>
                    <a:lstStyle/>
                    <a:p>
                      <a:pPr algn="r" fontAlgn="b"/>
                      <a:r>
                        <a:rPr lang="en-US" sz="1800" b="0" i="0" u="none" strike="noStrike">
                          <a:solidFill>
                            <a:srgbClr val="000000"/>
                          </a:solidFill>
                          <a:latin typeface="Times New Roman"/>
                        </a:rPr>
                        <a:t>3</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Times New Roman"/>
                        </a:rPr>
                        <a:t>Blood sugar level-high or very high (&gt; 140 mg/dl) or taking medicine to control blood sugar level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18</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14.1</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latin typeface="Times New Roman"/>
                        </a:rPr>
                        <a:t>15.6</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11144" marR="11144"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Times New Roman" pitchFamily="18" charset="0"/>
                <a:cs typeface="Times New Roman" pitchFamily="18" charset="0"/>
              </a:rPr>
              <a:t>8. SCREENING AND BASIC MANAGEMENT OF MENTAL HEALTH AILMENTS</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a:buNone/>
            </a:pPr>
            <a:r>
              <a:rPr lang="en-US" u="sng" dirty="0" smtClean="0">
                <a:latin typeface="Times New Roman" pitchFamily="18" charset="0"/>
                <a:cs typeface="Times New Roman" pitchFamily="18" charset="0"/>
              </a:rPr>
              <a:t>ROLES AND RESPONSIBILITIES</a:t>
            </a:r>
          </a:p>
          <a:p>
            <a:pPr marL="514350" indent="-514350">
              <a:buAutoNum type="arabicPeriod"/>
            </a:pPr>
            <a:r>
              <a:rPr lang="en-US" sz="2600" dirty="0" smtClean="0">
                <a:latin typeface="Times New Roman" pitchFamily="18" charset="0"/>
                <a:cs typeface="Times New Roman" pitchFamily="18" charset="0"/>
              </a:rPr>
              <a:t>Detection and referral of patients with mental disorders.</a:t>
            </a:r>
          </a:p>
          <a:p>
            <a:pPr marL="514350" indent="-514350">
              <a:buAutoNum type="arabicPeriod"/>
            </a:pPr>
            <a:r>
              <a:rPr lang="en-US" sz="2600" dirty="0" smtClean="0">
                <a:latin typeface="Times New Roman" pitchFamily="18" charset="0"/>
                <a:cs typeface="Times New Roman" pitchFamily="18" charset="0"/>
              </a:rPr>
              <a:t>Identification  and referral of substance abuse cases to </a:t>
            </a:r>
            <a:r>
              <a:rPr lang="en-US" sz="2600" dirty="0" err="1" smtClean="0">
                <a:latin typeface="Times New Roman" pitchFamily="18" charset="0"/>
                <a:cs typeface="Times New Roman" pitchFamily="18" charset="0"/>
              </a:rPr>
              <a:t>deaddiction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centres</a:t>
            </a:r>
            <a:r>
              <a:rPr lang="en-US" sz="2600" dirty="0" smtClean="0">
                <a:latin typeface="Times New Roman" pitchFamily="18" charset="0"/>
                <a:cs typeface="Times New Roman" pitchFamily="18" charset="0"/>
              </a:rPr>
              <a:t>.</a:t>
            </a:r>
          </a:p>
          <a:p>
            <a:pPr marL="514350" indent="-514350">
              <a:buAutoNum type="arabicPeriod"/>
            </a:pPr>
            <a:r>
              <a:rPr lang="en-US" sz="2600" dirty="0" smtClean="0">
                <a:latin typeface="Times New Roman" pitchFamily="18" charset="0"/>
                <a:cs typeface="Times New Roman" pitchFamily="18" charset="0"/>
              </a:rPr>
              <a:t>Dispense follow up medication as prescribed by the Medical officer at PHC/CHC or by the Psychiatrist at DH.</a:t>
            </a:r>
          </a:p>
          <a:p>
            <a:pPr marL="514350" indent="-514350">
              <a:buAutoNum type="arabicPeriod"/>
            </a:pPr>
            <a:r>
              <a:rPr lang="en-US" sz="2600" dirty="0" err="1" smtClean="0">
                <a:latin typeface="Times New Roman" pitchFamily="18" charset="0"/>
                <a:cs typeface="Times New Roman" pitchFamily="18" charset="0"/>
              </a:rPr>
              <a:t>Counselling</a:t>
            </a:r>
            <a:r>
              <a:rPr lang="en-US" sz="2600" dirty="0" smtClean="0">
                <a:latin typeface="Times New Roman" pitchFamily="18" charset="0"/>
                <a:cs typeface="Times New Roman" pitchFamily="18" charset="0"/>
              </a:rPr>
              <a:t> and follow up of patients with Mental health disorders.</a:t>
            </a:r>
          </a:p>
          <a:p>
            <a:pPr marL="514350" indent="-514350">
              <a:buAutoNum type="arabicPeriod"/>
            </a:pPr>
            <a:r>
              <a:rPr lang="en-US" sz="2600" dirty="0" smtClean="0">
                <a:latin typeface="Times New Roman" pitchFamily="18" charset="0"/>
                <a:cs typeface="Times New Roman" pitchFamily="18" charset="0"/>
              </a:rPr>
              <a:t>Management of violence related concerns.</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Times New Roman" pitchFamily="18" charset="0"/>
                <a:cs typeface="Times New Roman" pitchFamily="18" charset="0"/>
              </a:rPr>
              <a:t>9. CARE FOR COMMON OPHTHALMIC AND ENT PROBLEMS</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92500" lnSpcReduction="10000"/>
          </a:bodyPr>
          <a:lstStyle/>
          <a:p>
            <a:pPr>
              <a:buNone/>
            </a:pPr>
            <a:r>
              <a:rPr lang="en-US" u="sng" dirty="0" smtClean="0">
                <a:latin typeface="Times New Roman" pitchFamily="18" charset="0"/>
                <a:cs typeface="Times New Roman" pitchFamily="18" charset="0"/>
              </a:rPr>
              <a:t>ROLES AND RESPONSIBILITIES</a:t>
            </a:r>
          </a:p>
          <a:p>
            <a:pPr marL="514350" indent="-514350">
              <a:buAutoNum type="arabicPeriod"/>
            </a:pPr>
            <a:r>
              <a:rPr lang="en-US" sz="2800" dirty="0" smtClean="0">
                <a:latin typeface="Times New Roman" pitchFamily="18" charset="0"/>
                <a:cs typeface="Times New Roman" pitchFamily="18" charset="0"/>
              </a:rPr>
              <a:t>screening for blindness and refractive errors.</a:t>
            </a:r>
          </a:p>
          <a:p>
            <a:pPr marL="514350" indent="-514350">
              <a:buAutoNum type="arabicPeriod"/>
            </a:pPr>
            <a:r>
              <a:rPr lang="en-US" sz="2800" dirty="0" smtClean="0">
                <a:latin typeface="Times New Roman" pitchFamily="18" charset="0"/>
                <a:cs typeface="Times New Roman" pitchFamily="18" charset="0"/>
              </a:rPr>
              <a:t>Identification and treatment of common eye problems-</a:t>
            </a:r>
            <a:r>
              <a:rPr lang="en-US" sz="2800" dirty="0" err="1" smtClean="0">
                <a:latin typeface="Times New Roman" pitchFamily="18" charset="0"/>
                <a:cs typeface="Times New Roman" pitchFamily="18" charset="0"/>
              </a:rPr>
              <a:t>conjuctivitis</a:t>
            </a:r>
            <a:r>
              <a:rPr lang="en-US" sz="2800" dirty="0" smtClean="0">
                <a:latin typeface="Times New Roman" pitchFamily="18" charset="0"/>
                <a:cs typeface="Times New Roman" pitchFamily="18" charset="0"/>
              </a:rPr>
              <a:t>, acute red eye, trachoma, spring catarrh, </a:t>
            </a:r>
            <a:r>
              <a:rPr lang="en-US" sz="2800" dirty="0" err="1" smtClean="0">
                <a:latin typeface="Times New Roman" pitchFamily="18" charset="0"/>
                <a:cs typeface="Times New Roman" pitchFamily="18" charset="0"/>
              </a:rPr>
              <a:t>xeropthalmia</a:t>
            </a:r>
            <a:r>
              <a:rPr lang="en-US" sz="2800" dirty="0" smtClean="0">
                <a:latin typeface="Times New Roman" pitchFamily="18" charset="0"/>
                <a:cs typeface="Times New Roman" pitchFamily="18" charset="0"/>
              </a:rPr>
              <a:t> as per the STG.</a:t>
            </a:r>
          </a:p>
          <a:p>
            <a:pPr marL="514350" indent="-514350">
              <a:buAutoNum type="arabicPeriod"/>
            </a:pPr>
            <a:r>
              <a:rPr lang="en-US" sz="2800" dirty="0" smtClean="0">
                <a:latin typeface="Times New Roman" pitchFamily="18" charset="0"/>
                <a:cs typeface="Times New Roman" pitchFamily="18" charset="0"/>
              </a:rPr>
              <a:t>Screening for visual acuity, cataract and for refractive errors.</a:t>
            </a:r>
          </a:p>
          <a:p>
            <a:pPr marL="514350" indent="-514350">
              <a:buAutoNum type="arabicPeriod"/>
            </a:pPr>
            <a:r>
              <a:rPr lang="en-US" sz="2800" dirty="0" smtClean="0">
                <a:latin typeface="Times New Roman" pitchFamily="18" charset="0"/>
                <a:cs typeface="Times New Roman" pitchFamily="18" charset="0"/>
              </a:rPr>
              <a:t>Management of common colds, Acute </a:t>
            </a:r>
            <a:r>
              <a:rPr lang="en-US" sz="2800" dirty="0" err="1" smtClean="0">
                <a:latin typeface="Times New Roman" pitchFamily="18" charset="0"/>
                <a:cs typeface="Times New Roman" pitchFamily="18" charset="0"/>
              </a:rPr>
              <a:t>suppurative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otitis</a:t>
            </a:r>
            <a:r>
              <a:rPr lang="en-US" sz="2800" dirty="0" smtClean="0">
                <a:latin typeface="Times New Roman" pitchFamily="18" charset="0"/>
                <a:cs typeface="Times New Roman" pitchFamily="18" charset="0"/>
              </a:rPr>
              <a:t> Media, injuries, </a:t>
            </a:r>
            <a:r>
              <a:rPr lang="en-US" sz="2800" dirty="0" err="1" smtClean="0">
                <a:latin typeface="Times New Roman" pitchFamily="18" charset="0"/>
                <a:cs typeface="Times New Roman" pitchFamily="18" charset="0"/>
              </a:rPr>
              <a:t>pharyngitis</a:t>
            </a:r>
            <a:r>
              <a:rPr lang="en-US" sz="2800" dirty="0" smtClean="0">
                <a:latin typeface="Times New Roman" pitchFamily="18" charset="0"/>
                <a:cs typeface="Times New Roman" pitchFamily="18" charset="0"/>
              </a:rPr>
              <a:t>, laryngitis, rhinitis, URI, sinusitis, </a:t>
            </a:r>
            <a:r>
              <a:rPr lang="en-US" sz="2800" dirty="0" err="1" smtClean="0">
                <a:latin typeface="Times New Roman" pitchFamily="18" charset="0"/>
                <a:cs typeface="Times New Roman" pitchFamily="18" charset="0"/>
              </a:rPr>
              <a:t>epistaxis</a:t>
            </a:r>
            <a:r>
              <a:rPr lang="en-US" sz="2800" dirty="0" smtClean="0">
                <a:latin typeface="Times New Roman" pitchFamily="18" charset="0"/>
                <a:cs typeface="Times New Roman" pitchFamily="18" charset="0"/>
              </a:rPr>
              <a:t>.</a:t>
            </a:r>
          </a:p>
          <a:p>
            <a:pPr marL="514350" indent="-514350">
              <a:buAutoNum type="arabicPeriod"/>
            </a:pPr>
            <a:r>
              <a:rPr lang="en-US" sz="2800" dirty="0" smtClean="0">
                <a:latin typeface="Times New Roman" pitchFamily="18" charset="0"/>
                <a:cs typeface="Times New Roman" pitchFamily="18" charset="0"/>
              </a:rPr>
              <a:t>Early detection of hearing impairment and deafness with appropriate referral linkages.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10. BASIC ORAL HEALTH CARE</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fontScale="77500" lnSpcReduction="20000"/>
          </a:bodyPr>
          <a:lstStyle/>
          <a:p>
            <a:pPr>
              <a:buNone/>
            </a:pPr>
            <a:r>
              <a:rPr lang="en-US" u="sng" dirty="0" smtClean="0">
                <a:latin typeface="Times New Roman" pitchFamily="18" charset="0"/>
                <a:cs typeface="Times New Roman" pitchFamily="18" charset="0"/>
              </a:rPr>
              <a:t>ROLES AND RESPONSIBILITIES</a:t>
            </a:r>
          </a:p>
          <a:p>
            <a:pPr marL="514350" indent="-514350">
              <a:buAutoNum type="arabicPeriod"/>
            </a:pPr>
            <a:r>
              <a:rPr lang="en-US" sz="3100" dirty="0" smtClean="0">
                <a:latin typeface="Times New Roman" pitchFamily="18" charset="0"/>
                <a:cs typeface="Times New Roman" pitchFamily="18" charset="0"/>
              </a:rPr>
              <a:t>Coordinating with NCD and equip with supportive devices from higher </a:t>
            </a:r>
            <a:r>
              <a:rPr lang="en-US" sz="3100" dirty="0" err="1" smtClean="0">
                <a:latin typeface="Times New Roman" pitchFamily="18" charset="0"/>
                <a:cs typeface="Times New Roman" pitchFamily="18" charset="0"/>
              </a:rPr>
              <a:t>centres</a:t>
            </a:r>
            <a:r>
              <a:rPr lang="en-US" sz="3100" dirty="0" smtClean="0">
                <a:latin typeface="Times New Roman" pitchFamily="18" charset="0"/>
                <a:cs typeface="Times New Roman" pitchFamily="18" charset="0"/>
              </a:rPr>
              <a:t> for Screening of gingivitis, </a:t>
            </a:r>
            <a:r>
              <a:rPr lang="en-US" sz="3100" dirty="0" err="1" smtClean="0">
                <a:latin typeface="Times New Roman" pitchFamily="18" charset="0"/>
                <a:cs typeface="Times New Roman" pitchFamily="18" charset="0"/>
              </a:rPr>
              <a:t>periodontitis</a:t>
            </a:r>
            <a:r>
              <a:rPr lang="en-US" sz="3100" dirty="0" smtClean="0">
                <a:latin typeface="Times New Roman" pitchFamily="18" charset="0"/>
                <a:cs typeface="Times New Roman" pitchFamily="18" charset="0"/>
              </a:rPr>
              <a:t>, malocclusion, dental caries, dental </a:t>
            </a:r>
            <a:r>
              <a:rPr lang="en-US" sz="3100" dirty="0" err="1" smtClean="0">
                <a:latin typeface="Times New Roman" pitchFamily="18" charset="0"/>
                <a:cs typeface="Times New Roman" pitchFamily="18" charset="0"/>
              </a:rPr>
              <a:t>fluorosis</a:t>
            </a:r>
            <a:r>
              <a:rPr lang="en-US" sz="3100" dirty="0" smtClean="0">
                <a:latin typeface="Times New Roman" pitchFamily="18" charset="0"/>
                <a:cs typeface="Times New Roman" pitchFamily="18" charset="0"/>
              </a:rPr>
              <a:t> and oral cancers with referral.</a:t>
            </a:r>
          </a:p>
          <a:p>
            <a:pPr marL="514350" indent="-514350">
              <a:buAutoNum type="arabicPeriod"/>
            </a:pPr>
            <a:r>
              <a:rPr lang="en-US" sz="3100" dirty="0" smtClean="0">
                <a:latin typeface="Times New Roman" pitchFamily="18" charset="0"/>
                <a:cs typeface="Times New Roman" pitchFamily="18" charset="0"/>
              </a:rPr>
              <a:t>Oral health education about dental caries, periodontal diseases (gums bleeding, bad breath etc), malocclusion and oral cancers.</a:t>
            </a:r>
          </a:p>
          <a:p>
            <a:pPr marL="514350" indent="-514350">
              <a:buAutoNum type="arabicPeriod"/>
            </a:pPr>
            <a:r>
              <a:rPr lang="en-US" sz="3100" dirty="0" smtClean="0">
                <a:latin typeface="Times New Roman" pitchFamily="18" charset="0"/>
                <a:cs typeface="Times New Roman" pitchFamily="18" charset="0"/>
              </a:rPr>
              <a:t>Management of conditions like </a:t>
            </a:r>
            <a:r>
              <a:rPr lang="en-US" sz="3100" dirty="0" err="1" smtClean="0">
                <a:latin typeface="Times New Roman" pitchFamily="18" charset="0"/>
                <a:cs typeface="Times New Roman" pitchFamily="18" charset="0"/>
              </a:rPr>
              <a:t>apthous</a:t>
            </a:r>
            <a:r>
              <a:rPr lang="en-US" sz="3100" dirty="0" smtClean="0">
                <a:latin typeface="Times New Roman" pitchFamily="18" charset="0"/>
                <a:cs typeface="Times New Roman" pitchFamily="18" charset="0"/>
              </a:rPr>
              <a:t> ulcers, </a:t>
            </a:r>
            <a:r>
              <a:rPr lang="en-US" sz="3100" dirty="0" err="1" smtClean="0">
                <a:latin typeface="Times New Roman" pitchFamily="18" charset="0"/>
                <a:cs typeface="Times New Roman" pitchFamily="18" charset="0"/>
              </a:rPr>
              <a:t>candidiasis</a:t>
            </a:r>
            <a:r>
              <a:rPr lang="en-US" sz="3100" dirty="0" smtClean="0">
                <a:latin typeface="Times New Roman" pitchFamily="18" charset="0"/>
                <a:cs typeface="Times New Roman" pitchFamily="18" charset="0"/>
              </a:rPr>
              <a:t> and </a:t>
            </a:r>
            <a:r>
              <a:rPr lang="en-US" sz="3100" dirty="0" err="1" smtClean="0">
                <a:latin typeface="Times New Roman" pitchFamily="18" charset="0"/>
                <a:cs typeface="Times New Roman" pitchFamily="18" charset="0"/>
              </a:rPr>
              <a:t>glossitis</a:t>
            </a:r>
            <a:r>
              <a:rPr lang="en-US" sz="3100" dirty="0" smtClean="0">
                <a:latin typeface="Times New Roman" pitchFamily="18" charset="0"/>
                <a:cs typeface="Times New Roman" pitchFamily="18" charset="0"/>
              </a:rPr>
              <a:t>, with referral for underlying disease.</a:t>
            </a:r>
          </a:p>
          <a:p>
            <a:pPr marL="514350" indent="-514350">
              <a:buAutoNum type="arabicPeriod"/>
            </a:pPr>
            <a:r>
              <a:rPr lang="en-US" sz="3100" dirty="0" smtClean="0">
                <a:latin typeface="Times New Roman" pitchFamily="18" charset="0"/>
                <a:cs typeface="Times New Roman" pitchFamily="18" charset="0"/>
              </a:rPr>
              <a:t>Symptomatic care for tooth ache and first aid for tooth trauma, with referral.</a:t>
            </a:r>
          </a:p>
          <a:p>
            <a:pPr marL="514350" indent="-514350">
              <a:buAutoNum type="arabicPeriod"/>
            </a:pPr>
            <a:r>
              <a:rPr lang="en-US" sz="3100" dirty="0" err="1" smtClean="0">
                <a:latin typeface="Times New Roman" pitchFamily="18" charset="0"/>
                <a:cs typeface="Times New Roman" pitchFamily="18" charset="0"/>
              </a:rPr>
              <a:t>Counselling</a:t>
            </a:r>
            <a:r>
              <a:rPr lang="en-US" sz="3100" dirty="0" smtClean="0">
                <a:latin typeface="Times New Roman" pitchFamily="18" charset="0"/>
                <a:cs typeface="Times New Roman" pitchFamily="18" charset="0"/>
              </a:rPr>
              <a:t> for tobacco cessation and referral to Tobacco Cessation </a:t>
            </a:r>
            <a:r>
              <a:rPr lang="en-US" sz="3100" dirty="0" err="1" smtClean="0">
                <a:latin typeface="Times New Roman" pitchFamily="18" charset="0"/>
                <a:cs typeface="Times New Roman" pitchFamily="18" charset="0"/>
              </a:rPr>
              <a:t>Centres</a:t>
            </a:r>
            <a:r>
              <a:rPr lang="en-US" sz="3100" dirty="0" smtClean="0">
                <a:latin typeface="Times New Roman" pitchFamily="18" charset="0"/>
                <a:cs typeface="Times New Roman" pitchFamily="18" charset="0"/>
              </a:rPr>
              <a:t>.</a:t>
            </a:r>
            <a:endParaRPr lang="en-US" sz="3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latin typeface="Times New Roman" pitchFamily="18" charset="0"/>
                <a:cs typeface="Times New Roman" pitchFamily="18" charset="0"/>
              </a:rPr>
              <a:t>11. ELDERLY AND PALLIATIVE HEALTH CARE SERVICES</a:t>
            </a:r>
            <a:endParaRPr lang="en-US" sz="3600" b="1"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a:buNone/>
            </a:pPr>
            <a:r>
              <a:rPr lang="en-US" sz="2800" b="1" u="sng" dirty="0" smtClean="0">
                <a:latin typeface="Times New Roman" pitchFamily="18" charset="0"/>
                <a:cs typeface="Times New Roman" pitchFamily="18" charset="0"/>
              </a:rPr>
              <a:t>ROLES AND RESPONSIBILITIES</a:t>
            </a:r>
          </a:p>
          <a:p>
            <a:pPr marL="514350" indent="-514350">
              <a:buAutoNum type="arabicPeriod"/>
            </a:pPr>
            <a:r>
              <a:rPr lang="en-US" sz="2600" dirty="0" smtClean="0">
                <a:latin typeface="Times New Roman" pitchFamily="18" charset="0"/>
                <a:cs typeface="Times New Roman" pitchFamily="18" charset="0"/>
              </a:rPr>
              <a:t>Arrange for suitable supportive devices from higher </a:t>
            </a:r>
            <a:r>
              <a:rPr lang="en-US" sz="2600" dirty="0" err="1" smtClean="0">
                <a:latin typeface="Times New Roman" pitchFamily="18" charset="0"/>
                <a:cs typeface="Times New Roman" pitchFamily="18" charset="0"/>
              </a:rPr>
              <a:t>centres</a:t>
            </a:r>
            <a:r>
              <a:rPr lang="en-US" sz="2600" dirty="0" smtClean="0">
                <a:latin typeface="Times New Roman" pitchFamily="18" charset="0"/>
                <a:cs typeface="Times New Roman" pitchFamily="18" charset="0"/>
              </a:rPr>
              <a:t> to the elderly/disabled persons to make them ambulatory.</a:t>
            </a:r>
          </a:p>
          <a:p>
            <a:pPr marL="514350" indent="-514350">
              <a:buAutoNum type="arabicPeriod"/>
            </a:pPr>
            <a:r>
              <a:rPr lang="en-US" sz="2600" dirty="0" smtClean="0">
                <a:latin typeface="Times New Roman" pitchFamily="18" charset="0"/>
                <a:cs typeface="Times New Roman" pitchFamily="18" charset="0"/>
              </a:rPr>
              <a:t>Referral for diseases needing further investigation and treatment, to PHC/CHC/DH.</a:t>
            </a:r>
          </a:p>
          <a:p>
            <a:pPr marL="514350" indent="-514350">
              <a:buAutoNum type="arabicPeriod"/>
            </a:pPr>
            <a:r>
              <a:rPr lang="en-US" sz="2600" dirty="0" smtClean="0">
                <a:latin typeface="Times New Roman" pitchFamily="18" charset="0"/>
                <a:cs typeface="Times New Roman" pitchFamily="18" charset="0"/>
              </a:rPr>
              <a:t>Management of common geriatric ailments, </a:t>
            </a:r>
            <a:r>
              <a:rPr lang="en-US" sz="2600" dirty="0" err="1" smtClean="0">
                <a:latin typeface="Times New Roman" pitchFamily="18" charset="0"/>
                <a:cs typeface="Times New Roman" pitchFamily="18" charset="0"/>
              </a:rPr>
              <a:t>counselling</a:t>
            </a:r>
            <a:r>
              <a:rPr lang="en-US" sz="2600" dirty="0" smtClean="0">
                <a:latin typeface="Times New Roman" pitchFamily="18" charset="0"/>
                <a:cs typeface="Times New Roman" pitchFamily="18" charset="0"/>
              </a:rPr>
              <a:t>, supportive treatment.</a:t>
            </a:r>
          </a:p>
          <a:p>
            <a:pPr marL="514350" indent="-514350">
              <a:buAutoNum type="arabicPeriod"/>
            </a:pPr>
            <a:r>
              <a:rPr lang="en-US" sz="2600" dirty="0" smtClean="0">
                <a:latin typeface="Times New Roman" pitchFamily="18" charset="0"/>
                <a:cs typeface="Times New Roman" pitchFamily="18" charset="0"/>
              </a:rPr>
              <a:t>Pain Management and provision of palliative care with support of ASHA. – Home based Palliative care at Household level.</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17" y="274638"/>
            <a:ext cx="9093438" cy="1020762"/>
          </a:xfrm>
        </p:spPr>
        <p:txBody>
          <a:bodyPr>
            <a:no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b="1" dirty="0" smtClean="0">
                <a:latin typeface="Times New Roman" pitchFamily="18" charset="0"/>
                <a:cs typeface="Times New Roman" pitchFamily="18" charset="0"/>
              </a:rPr>
              <a:t>12. EMERGENCY MEDICAL SERVICES, INCLUDING FOR TRAUMA  AND BURNS</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a:buNone/>
            </a:pPr>
            <a:endParaRPr lang="en-US" u="sng" dirty="0" smtClean="0">
              <a:latin typeface="Times New Roman" pitchFamily="18" charset="0"/>
              <a:cs typeface="Times New Roman" pitchFamily="18" charset="0"/>
            </a:endParaRPr>
          </a:p>
          <a:p>
            <a:pPr>
              <a:buNone/>
            </a:pPr>
            <a:r>
              <a:rPr lang="en-US" u="sng" dirty="0" smtClean="0">
                <a:latin typeface="Times New Roman" pitchFamily="18" charset="0"/>
                <a:cs typeface="Times New Roman" pitchFamily="18" charset="0"/>
              </a:rPr>
              <a:t>ROLES AND RESPONSIBILITIES</a:t>
            </a:r>
          </a:p>
          <a:p>
            <a:pPr marL="514350" indent="-514350">
              <a:buAutoNum type="arabicPeriod"/>
            </a:pPr>
            <a:r>
              <a:rPr lang="en-US" sz="2400" dirty="0" smtClean="0">
                <a:latin typeface="Times New Roman" pitchFamily="18" charset="0"/>
                <a:cs typeface="Times New Roman" pitchFamily="18" charset="0"/>
              </a:rPr>
              <a:t>Stabilization care and first aid before referral in cases of –poisoning, trauma, minor injury, burns, respiratory arrest and cardiac arrest, fractures, shock, chocking, fits, drowning, animal bites and </a:t>
            </a:r>
            <a:r>
              <a:rPr lang="en-US" sz="2400" dirty="0" err="1" smtClean="0">
                <a:latin typeface="Times New Roman" pitchFamily="18" charset="0"/>
                <a:cs typeface="Times New Roman" pitchFamily="18" charset="0"/>
              </a:rPr>
              <a:t>haemorrhage</a:t>
            </a:r>
            <a:r>
              <a:rPr lang="en-US" sz="2400" dirty="0" smtClean="0">
                <a:latin typeface="Times New Roman" pitchFamily="18" charset="0"/>
                <a:cs typeface="Times New Roman" pitchFamily="18" charset="0"/>
              </a:rPr>
              <a:t>, infections (abscess and </a:t>
            </a:r>
            <a:r>
              <a:rPr lang="en-US" sz="2400" dirty="0" err="1" smtClean="0">
                <a:latin typeface="Times New Roman" pitchFamily="18" charset="0"/>
                <a:cs typeface="Times New Roman" pitchFamily="18" charset="0"/>
              </a:rPr>
              <a:t>cellulitis</a:t>
            </a:r>
            <a:r>
              <a:rPr lang="en-US" sz="2400" dirty="0" smtClean="0">
                <a:latin typeface="Times New Roman" pitchFamily="18" charset="0"/>
                <a:cs typeface="Times New Roman" pitchFamily="18" charset="0"/>
              </a:rPr>
              <a:t>), acute gastro intestinal conditions and acute </a:t>
            </a:r>
            <a:r>
              <a:rPr lang="en-US" sz="2400" dirty="0" err="1" smtClean="0">
                <a:latin typeface="Times New Roman" pitchFamily="18" charset="0"/>
                <a:cs typeface="Times New Roman" pitchFamily="18" charset="0"/>
              </a:rPr>
              <a:t>genito</a:t>
            </a:r>
            <a:r>
              <a:rPr lang="en-US" sz="2400" dirty="0" smtClean="0">
                <a:latin typeface="Times New Roman" pitchFamily="18" charset="0"/>
                <a:cs typeface="Times New Roman" pitchFamily="18" charset="0"/>
              </a:rPr>
              <a:t> urinary condition.</a:t>
            </a:r>
          </a:p>
          <a:p>
            <a:pPr marL="514350" indent="-514350">
              <a:buAutoNum type="arabicPeriod"/>
            </a:pPr>
            <a:r>
              <a:rPr lang="en-IN" sz="2400" dirty="0" smtClean="0">
                <a:latin typeface="Times New Roman" pitchFamily="18" charset="0"/>
                <a:cs typeface="Times New Roman" pitchFamily="18" charset="0"/>
              </a:rPr>
              <a:t>Management of incidental health issues at workplace, agricultural related etc</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sz="2400" dirty="0" smtClean="0"/>
              <a:t>2.</a:t>
            </a:r>
            <a:r>
              <a:rPr lang="en-US" sz="2400" dirty="0" smtClean="0">
                <a:latin typeface="Times New Roman" pitchFamily="18" charset="0"/>
                <a:cs typeface="Times New Roman" pitchFamily="18" charset="0"/>
              </a:rPr>
              <a:t> Identify and refer cases for surgical correction- lumps and bumps (cysts/</a:t>
            </a:r>
            <a:r>
              <a:rPr lang="en-US" sz="2400" dirty="0" err="1" smtClean="0">
                <a:latin typeface="Times New Roman" pitchFamily="18" charset="0"/>
                <a:cs typeface="Times New Roman" pitchFamily="18" charset="0"/>
              </a:rPr>
              <a:t>lipoma</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haemangioma</a:t>
            </a:r>
            <a:r>
              <a:rPr lang="en-US" sz="2400" dirty="0" smtClean="0">
                <a:latin typeface="Times New Roman" pitchFamily="18" charset="0"/>
                <a:cs typeface="Times New Roman" pitchFamily="18" charset="0"/>
              </a:rPr>
              <a:t>/ganglion); </a:t>
            </a:r>
            <a:r>
              <a:rPr lang="en-US" sz="2400" dirty="0" err="1" smtClean="0">
                <a:latin typeface="Times New Roman" pitchFamily="18" charset="0"/>
                <a:cs typeface="Times New Roman" pitchFamily="18" charset="0"/>
              </a:rPr>
              <a:t>anorectal</a:t>
            </a:r>
            <a:r>
              <a:rPr lang="en-US" sz="2400" dirty="0" smtClean="0">
                <a:latin typeface="Times New Roman" pitchFamily="18" charset="0"/>
                <a:cs typeface="Times New Roman" pitchFamily="18" charset="0"/>
              </a:rPr>
              <a:t> problems, </a:t>
            </a:r>
            <a:r>
              <a:rPr lang="en-US" sz="2400" dirty="0" err="1" smtClean="0">
                <a:latin typeface="Times New Roman" pitchFamily="18" charset="0"/>
                <a:cs typeface="Times New Roman" pitchFamily="18" charset="0"/>
              </a:rPr>
              <a:t>haemorrhoids</a:t>
            </a:r>
            <a:r>
              <a:rPr lang="en-US" sz="2400" dirty="0" smtClean="0">
                <a:latin typeface="Times New Roman" pitchFamily="18" charset="0"/>
                <a:cs typeface="Times New Roman" pitchFamily="18" charset="0"/>
              </a:rPr>
              <a:t>, rectal </a:t>
            </a:r>
            <a:r>
              <a:rPr lang="en-US" sz="2400" dirty="0" err="1" smtClean="0">
                <a:latin typeface="Times New Roman" pitchFamily="18" charset="0"/>
                <a:cs typeface="Times New Roman" pitchFamily="18" charset="0"/>
              </a:rPr>
              <a:t>prolapse</a:t>
            </a:r>
            <a:r>
              <a:rPr lang="en-US" sz="2400" dirty="0" smtClean="0">
                <a:latin typeface="Times New Roman" pitchFamily="18" charset="0"/>
                <a:cs typeface="Times New Roman" pitchFamily="18" charset="0"/>
              </a:rPr>
              <a:t>, hernia, </a:t>
            </a:r>
            <a:r>
              <a:rPr lang="en-US" sz="2400" dirty="0" err="1" smtClean="0">
                <a:latin typeface="Times New Roman" pitchFamily="18" charset="0"/>
                <a:cs typeface="Times New Roman" pitchFamily="18" charset="0"/>
              </a:rPr>
              <a:t>hydrocele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varicoele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epidymo-orchitis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lymphedema</a:t>
            </a:r>
            <a:r>
              <a:rPr lang="en-US" sz="2400" dirty="0" smtClean="0">
                <a:latin typeface="Times New Roman" pitchFamily="18" charset="0"/>
                <a:cs typeface="Times New Roman" pitchFamily="18" charset="0"/>
              </a:rPr>
              <a:t>, varicose veins, genital ulcers, bed ulcers, lower urinary tract symptoms (</a:t>
            </a:r>
            <a:r>
              <a:rPr lang="en-US" sz="2400" dirty="0" err="1" smtClean="0">
                <a:latin typeface="Times New Roman" pitchFamily="18" charset="0"/>
                <a:cs typeface="Times New Roman" pitchFamily="18" charset="0"/>
              </a:rPr>
              <a:t>Phimosis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parahimosis</a:t>
            </a:r>
            <a:r>
              <a:rPr lang="en-US" sz="2400" dirty="0" smtClean="0">
                <a:latin typeface="Times New Roman" pitchFamily="18" charset="0"/>
                <a:cs typeface="Times New Roman" pitchFamily="18" charset="0"/>
              </a:rPr>
              <a:t>), and atrophic </a:t>
            </a:r>
            <a:r>
              <a:rPr lang="en-US" sz="2400" dirty="0" err="1" smtClean="0">
                <a:latin typeface="Times New Roman" pitchFamily="18" charset="0"/>
                <a:cs typeface="Times New Roman" pitchFamily="18" charset="0"/>
              </a:rPr>
              <a:t>vaginitis</a:t>
            </a:r>
            <a:r>
              <a:rPr lang="en-US" sz="2400" dirty="0" smtClean="0">
                <a:latin typeface="Times New Roman" pitchFamily="18" charset="0"/>
                <a:cs typeface="Times New Roman" pitchFamily="18" charset="0"/>
              </a:rPr>
              <a:t>.</a:t>
            </a:r>
          </a:p>
          <a:p>
            <a:pPr>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SKILLS TO BE PRACTICED AT SC-HWC</a:t>
            </a:r>
            <a:endParaRPr lang="en-US" b="1" dirty="0">
              <a:latin typeface="Times New Roman" pitchFamily="18" charset="0"/>
              <a:cs typeface="Times New Roman" pitchFamily="18" charset="0"/>
            </a:endParaRPr>
          </a:p>
        </p:txBody>
      </p:sp>
      <p:sp>
        <p:nvSpPr>
          <p:cNvPr id="5" name="Content Placeholder 4"/>
          <p:cNvSpPr>
            <a:spLocks noGrp="1"/>
          </p:cNvSpPr>
          <p:nvPr>
            <p:ph idx="1"/>
          </p:nvPr>
        </p:nvSpPr>
        <p:spPr>
          <a:xfrm>
            <a:off x="243681" y="1600204"/>
            <a:ext cx="10210800" cy="4952996"/>
          </a:xfrm>
        </p:spPr>
        <p:txBody>
          <a:bodyPr>
            <a:normAutofit fontScale="92500" lnSpcReduction="10000"/>
          </a:bodyPr>
          <a:lstStyle/>
          <a:p>
            <a:pPr marL="514350" indent="-514350">
              <a:buAutoNum type="arabicPeriod"/>
            </a:pPr>
            <a:r>
              <a:rPr lang="en-US" sz="2400" dirty="0" smtClean="0">
                <a:latin typeface="Times New Roman" pitchFamily="18" charset="0"/>
                <a:cs typeface="Times New Roman" pitchFamily="18" charset="0"/>
              </a:rPr>
              <a:t>Public Health Skills.</a:t>
            </a:r>
          </a:p>
          <a:p>
            <a:pPr marL="514350" indent="-514350">
              <a:buAutoNum type="arabicPeriod"/>
            </a:pPr>
            <a:r>
              <a:rPr lang="en-IN" sz="2400" dirty="0" err="1" smtClean="0">
                <a:latin typeface="Times New Roman" pitchFamily="18" charset="0"/>
                <a:cs typeface="Times New Roman" pitchFamily="18" charset="0"/>
              </a:rPr>
              <a:t>Labor</a:t>
            </a:r>
            <a:r>
              <a:rPr lang="en-IN" sz="2400" dirty="0" smtClean="0">
                <a:latin typeface="Times New Roman" pitchFamily="18" charset="0"/>
                <a:cs typeface="Times New Roman" pitchFamily="18" charset="0"/>
              </a:rPr>
              <a:t> and immunization skills</a:t>
            </a:r>
          </a:p>
          <a:p>
            <a:pPr marL="514350" indent="-514350">
              <a:buAutoNum type="arabicPeriod"/>
            </a:pPr>
            <a:r>
              <a:rPr lang="en-IN" sz="2400" dirty="0" smtClean="0">
                <a:latin typeface="Times New Roman" pitchFamily="18" charset="0"/>
                <a:cs typeface="Times New Roman" pitchFamily="18" charset="0"/>
              </a:rPr>
              <a:t>Casualty management skills</a:t>
            </a:r>
            <a:endParaRPr lang="en-US" sz="2400" dirty="0" smtClean="0">
              <a:latin typeface="Times New Roman" pitchFamily="18" charset="0"/>
              <a:cs typeface="Times New Roman" pitchFamily="18" charset="0"/>
            </a:endParaRPr>
          </a:p>
          <a:p>
            <a:pPr marL="514350" indent="-514350">
              <a:buAutoNum type="arabicPeriod"/>
            </a:pPr>
            <a:r>
              <a:rPr lang="en-IN" sz="2400" dirty="0" smtClean="0">
                <a:latin typeface="Times New Roman" pitchFamily="18" charset="0"/>
                <a:cs typeface="Times New Roman" pitchFamily="18" charset="0"/>
              </a:rPr>
              <a:t>Leadership quality development and co-ordination skills</a:t>
            </a:r>
            <a:endParaRPr lang="en-US" sz="2400" dirty="0" smtClean="0">
              <a:latin typeface="Times New Roman" pitchFamily="18" charset="0"/>
              <a:cs typeface="Times New Roman" pitchFamily="18" charset="0"/>
            </a:endParaRPr>
          </a:p>
          <a:p>
            <a:pPr marL="514350" indent="-514350">
              <a:buAutoNum type="arabicPeriod"/>
            </a:pPr>
            <a:r>
              <a:rPr lang="en-US" sz="2400" dirty="0" smtClean="0">
                <a:latin typeface="Times New Roman" pitchFamily="18" charset="0"/>
                <a:cs typeface="Times New Roman" pitchFamily="18" charset="0"/>
              </a:rPr>
              <a:t>General skills of Bio Medical waste management (segregation and dispensing of biomedical waste) including liquid waste </a:t>
            </a:r>
            <a:r>
              <a:rPr lang="en-US" sz="2400" dirty="0" err="1" smtClean="0">
                <a:latin typeface="Times New Roman" pitchFamily="18" charset="0"/>
                <a:cs typeface="Times New Roman" pitchFamily="18" charset="0"/>
              </a:rPr>
              <a:t>Mx</a:t>
            </a:r>
            <a:r>
              <a:rPr lang="en-US" sz="2400" dirty="0" smtClean="0">
                <a:latin typeface="Times New Roman" pitchFamily="18" charset="0"/>
                <a:cs typeface="Times New Roman" pitchFamily="18" charset="0"/>
              </a:rPr>
              <a:t> at HWCs </a:t>
            </a:r>
          </a:p>
          <a:p>
            <a:pPr marL="514350" indent="-514350">
              <a:buAutoNum type="arabicPeriod"/>
            </a:pPr>
            <a:r>
              <a:rPr lang="en-US" sz="2400" dirty="0" smtClean="0">
                <a:latin typeface="Times New Roman" pitchFamily="18" charset="0"/>
                <a:cs typeface="Times New Roman" pitchFamily="18" charset="0"/>
              </a:rPr>
              <a:t>General skills:- medicine dispensation as per MO, medicine indent and injections practice, Logistic management, counseling, suturing of superficial wounds, </a:t>
            </a:r>
            <a:r>
              <a:rPr lang="en-US" sz="2400" dirty="0" err="1" smtClean="0">
                <a:latin typeface="Times New Roman" pitchFamily="18" charset="0"/>
                <a:cs typeface="Times New Roman" pitchFamily="18" charset="0"/>
              </a:rPr>
              <a:t>glasgow</a:t>
            </a:r>
            <a:r>
              <a:rPr lang="en-US" sz="2400" dirty="0" smtClean="0">
                <a:latin typeface="Times New Roman" pitchFamily="18" charset="0"/>
                <a:cs typeface="Times New Roman" pitchFamily="18" charset="0"/>
              </a:rPr>
              <a:t> coma scale assessment score, </a:t>
            </a:r>
            <a:r>
              <a:rPr lang="en-US" sz="2400" dirty="0" err="1" smtClean="0">
                <a:latin typeface="Times New Roman" pitchFamily="18" charset="0"/>
                <a:cs typeface="Times New Roman" pitchFamily="18" charset="0"/>
              </a:rPr>
              <a:t>Apgar</a:t>
            </a:r>
            <a:r>
              <a:rPr lang="en-US" sz="2400" dirty="0" smtClean="0">
                <a:latin typeface="Times New Roman" pitchFamily="18" charset="0"/>
                <a:cs typeface="Times New Roman" pitchFamily="18" charset="0"/>
              </a:rPr>
              <a:t> scoring, growth charts evaluation.</a:t>
            </a:r>
          </a:p>
          <a:p>
            <a:pPr marL="514350" indent="-514350">
              <a:buAutoNum type="arabicPeriod"/>
            </a:pPr>
            <a:r>
              <a:rPr lang="en-US" sz="2400" dirty="0" smtClean="0">
                <a:latin typeface="Times New Roman" pitchFamily="18" charset="0"/>
                <a:cs typeface="Times New Roman" pitchFamily="18" charset="0"/>
              </a:rPr>
              <a:t>Laboratory skills:</a:t>
            </a:r>
          </a:p>
          <a:p>
            <a:pPr marL="514350" indent="-514350">
              <a:buNone/>
            </a:pPr>
            <a:r>
              <a:rPr lang="en-US" sz="2400" b="1" dirty="0" smtClean="0">
                <a:latin typeface="Times New Roman" pitchFamily="18" charset="0"/>
                <a:cs typeface="Times New Roman" pitchFamily="18" charset="0"/>
              </a:rPr>
              <a:t>      14 Diagnostic tests at SC-HWC should be conducted</a:t>
            </a:r>
            <a:r>
              <a:rPr lang="en-US" sz="2400" dirty="0" smtClean="0">
                <a:latin typeface="Times New Roman" pitchFamily="18" charset="0"/>
                <a:cs typeface="Times New Roman" pitchFamily="18" charset="0"/>
              </a:rPr>
              <a:t>.</a:t>
            </a:r>
          </a:p>
          <a:p>
            <a:pPr marL="514350" indent="-514350">
              <a:buNone/>
            </a:pPr>
            <a:endParaRPr lang="en-US" sz="2400" dirty="0" smtClean="0">
              <a:latin typeface="Times New Roman" pitchFamily="18" charset="0"/>
              <a:cs typeface="Times New Roman" pitchFamily="18" charset="0"/>
            </a:endParaRPr>
          </a:p>
          <a:p>
            <a:pPr marL="514350" indent="-514350">
              <a:buNone/>
            </a:pPr>
            <a:r>
              <a:rPr lang="en-US" sz="2400" dirty="0" smtClean="0">
                <a:latin typeface="Times New Roman" pitchFamily="18" charset="0"/>
                <a:cs typeface="Times New Roman" pitchFamily="18" charset="0"/>
              </a:rPr>
              <a:t>List of tests are as followed</a:t>
            </a:r>
          </a:p>
          <a:p>
            <a:pPr marL="514350" indent="-514350">
              <a:buNone/>
            </a:pPr>
            <a:endParaRPr lang="en-US" dirty="0" smtClean="0"/>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4909" y="381002"/>
            <a:ext cx="9628346" cy="5745163"/>
          </a:xfrm>
        </p:spPr>
        <p:txBody>
          <a:bodyPr/>
          <a:lstStyle/>
          <a:p>
            <a:pPr>
              <a:buNone/>
            </a:pPr>
            <a:endParaRPr lang="en-US" dirty="0" smtClean="0"/>
          </a:p>
          <a:p>
            <a:pPr>
              <a:buNone/>
            </a:pPr>
            <a:endParaRPr lang="en-US" dirty="0" smtClean="0"/>
          </a:p>
          <a:p>
            <a:pPr>
              <a:buNone/>
            </a:pPr>
            <a:endParaRPr lang="en-US" dirty="0"/>
          </a:p>
        </p:txBody>
      </p:sp>
      <p:graphicFrame>
        <p:nvGraphicFramePr>
          <p:cNvPr id="7" name="Table 6"/>
          <p:cNvGraphicFramePr>
            <a:graphicFrameLocks noGrp="1"/>
          </p:cNvGraphicFramePr>
          <p:nvPr/>
        </p:nvGraphicFramePr>
        <p:xfrm>
          <a:off x="267455" y="304800"/>
          <a:ext cx="10163255" cy="6248398"/>
        </p:xfrm>
        <a:graphic>
          <a:graphicData uri="http://schemas.openxmlformats.org/drawingml/2006/table">
            <a:tbl>
              <a:tblPr firstRow="1" bandRow="1">
                <a:tableStyleId>{5C22544A-7EE6-4342-B048-85BDC9FD1C3A}</a:tableStyleId>
              </a:tblPr>
              <a:tblGrid>
                <a:gridCol w="544459"/>
                <a:gridCol w="5353858"/>
                <a:gridCol w="4264938"/>
              </a:tblGrid>
              <a:tr h="686997">
                <a:tc>
                  <a:txBody>
                    <a:bodyPr/>
                    <a:lstStyle/>
                    <a:p>
                      <a:r>
                        <a:rPr lang="en-US" sz="1400" dirty="0" smtClean="0">
                          <a:latin typeface="Times New Roman" pitchFamily="18" charset="0"/>
                          <a:cs typeface="Times New Roman" pitchFamily="18" charset="0"/>
                        </a:rPr>
                        <a:t>S.NO</a:t>
                      </a:r>
                      <a:endParaRPr lang="en-US" sz="1400"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DIAGNOSTIC TEST</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PRODUCT EQUIPMENT REQUIRED FOR TESTING</a:t>
                      </a:r>
                      <a:endParaRPr lang="en-US" dirty="0">
                        <a:latin typeface="Times New Roman" pitchFamily="18" charset="0"/>
                        <a:cs typeface="Times New Roman" pitchFamily="18" charset="0"/>
                      </a:endParaRPr>
                    </a:p>
                  </a:txBody>
                  <a:tcPr marL="106981" marR="106981"/>
                </a:tc>
              </a:tr>
              <a:tr h="419831">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Hemoglobin</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Digital Hemoglobin meter</a:t>
                      </a:r>
                      <a:endParaRPr lang="en-US" dirty="0">
                        <a:latin typeface="Times New Roman" pitchFamily="18" charset="0"/>
                        <a:cs typeface="Times New Roman" pitchFamily="18" charset="0"/>
                      </a:endParaRPr>
                    </a:p>
                  </a:txBody>
                  <a:tcPr marL="106981" marR="106981"/>
                </a:tc>
              </a:tr>
              <a:tr h="686997">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Human Chorionic</a:t>
                      </a:r>
                      <a:r>
                        <a:rPr lang="en-US" baseline="0" dirty="0" smtClean="0">
                          <a:latin typeface="Times New Roman" pitchFamily="18" charset="0"/>
                          <a:cs typeface="Times New Roman" pitchFamily="18" charset="0"/>
                        </a:rPr>
                        <a:t> gonadotropin (HCG) (Urine test for Pregnancy)</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 card test (Dipstick)</a:t>
                      </a:r>
                      <a:endParaRPr lang="en-US" dirty="0">
                        <a:latin typeface="Times New Roman" pitchFamily="18" charset="0"/>
                        <a:cs typeface="Times New Roman" pitchFamily="18" charset="0"/>
                      </a:endParaRPr>
                    </a:p>
                  </a:txBody>
                  <a:tcPr marL="106981" marR="106981"/>
                </a:tc>
              </a:tr>
              <a:tr h="981424">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Urine test for Ph, specific gravity, </a:t>
                      </a:r>
                      <a:r>
                        <a:rPr lang="en-US" dirty="0" err="1" smtClean="0">
                          <a:latin typeface="Times New Roman" pitchFamily="18" charset="0"/>
                          <a:cs typeface="Times New Roman" pitchFamily="18" charset="0"/>
                        </a:rPr>
                        <a:t>Leucocyte</a:t>
                      </a:r>
                      <a:r>
                        <a:rPr lang="en-US" dirty="0" smtClean="0">
                          <a:latin typeface="Times New Roman" pitchFamily="18" charset="0"/>
                          <a:cs typeface="Times New Roman" pitchFamily="18" charset="0"/>
                        </a:rPr>
                        <a:t> esterase glucose, </a:t>
                      </a:r>
                      <a:r>
                        <a:rPr lang="en-US" dirty="0" err="1" smtClean="0">
                          <a:latin typeface="Times New Roman" pitchFamily="18" charset="0"/>
                          <a:cs typeface="Times New Roman" pitchFamily="18" charset="0"/>
                        </a:rPr>
                        <a:t>bilirubin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urobilinogen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ketone</a:t>
                      </a:r>
                      <a:r>
                        <a:rPr lang="en-US" dirty="0" smtClean="0">
                          <a:latin typeface="Times New Roman" pitchFamily="18" charset="0"/>
                          <a:cs typeface="Times New Roman" pitchFamily="18" charset="0"/>
                        </a:rPr>
                        <a:t>, hemoglobin, protein, nitrite.</a:t>
                      </a:r>
                      <a:endParaRPr lang="en-US" dirty="0">
                        <a:latin typeface="Times New Roman" pitchFamily="18" charset="0"/>
                        <a:cs typeface="Times New Roman" pitchFamily="18" charset="0"/>
                      </a:endParaRPr>
                    </a:p>
                  </a:txBody>
                  <a:tcPr marL="106981" marR="106981"/>
                </a:tc>
                <a:tc>
                  <a:txBody>
                    <a:bodyPr/>
                    <a:lstStyle/>
                    <a:p>
                      <a:r>
                        <a:rPr lang="en-US" dirty="0" err="1" smtClean="0">
                          <a:latin typeface="Times New Roman" pitchFamily="18" charset="0"/>
                          <a:cs typeface="Times New Roman" pitchFamily="18" charset="0"/>
                        </a:rPr>
                        <a:t>Multiparameter</a:t>
                      </a:r>
                      <a:r>
                        <a:rPr lang="en-US" baseline="0" dirty="0" smtClean="0">
                          <a:latin typeface="Times New Roman" pitchFamily="18" charset="0"/>
                          <a:cs typeface="Times New Roman" pitchFamily="18" charset="0"/>
                        </a:rPr>
                        <a:t> urine strip (dipstick)</a:t>
                      </a:r>
                      <a:endParaRPr lang="en-US" dirty="0">
                        <a:latin typeface="Times New Roman" pitchFamily="18" charset="0"/>
                        <a:cs typeface="Times New Roman" pitchFamily="18" charset="0"/>
                      </a:endParaRPr>
                    </a:p>
                  </a:txBody>
                  <a:tcPr marL="106981" marR="106981"/>
                </a:tc>
              </a:tr>
              <a:tr h="419831">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Blood Sugar</a:t>
                      </a:r>
                      <a:endParaRPr lang="en-US" dirty="0">
                        <a:latin typeface="Times New Roman" pitchFamily="18" charset="0"/>
                        <a:cs typeface="Times New Roman" pitchFamily="18" charset="0"/>
                      </a:endParaRPr>
                    </a:p>
                  </a:txBody>
                  <a:tcPr marL="106981" marR="106981"/>
                </a:tc>
                <a:tc>
                  <a:txBody>
                    <a:bodyPr/>
                    <a:lstStyle/>
                    <a:p>
                      <a:r>
                        <a:rPr lang="en-US" dirty="0" err="1" smtClean="0">
                          <a:latin typeface="Times New Roman" pitchFamily="18" charset="0"/>
                          <a:cs typeface="Times New Roman" pitchFamily="18" charset="0"/>
                        </a:rPr>
                        <a:t>Glucometer</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marL="106981" marR="106981"/>
                </a:tc>
              </a:tr>
              <a:tr h="419831">
                <a:tc>
                  <a:txBody>
                    <a:bodyPr/>
                    <a:lstStyle/>
                    <a:p>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Malaria test</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 card test</a:t>
                      </a:r>
                      <a:endParaRPr lang="en-US" dirty="0">
                        <a:latin typeface="Times New Roman" pitchFamily="18" charset="0"/>
                        <a:cs typeface="Times New Roman" pitchFamily="18" charset="0"/>
                      </a:endParaRPr>
                    </a:p>
                  </a:txBody>
                  <a:tcPr marL="106981" marR="106981"/>
                </a:tc>
              </a:tr>
              <a:tr h="419831">
                <a:tc>
                  <a:txBody>
                    <a:bodyPr/>
                    <a:lstStyle/>
                    <a:p>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HIV (Antibodies to HIV 1&amp;2)</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a:t>
                      </a:r>
                      <a:r>
                        <a:rPr lang="en-US" baseline="0" dirty="0" smtClean="0">
                          <a:latin typeface="Times New Roman" pitchFamily="18" charset="0"/>
                          <a:cs typeface="Times New Roman" pitchFamily="18" charset="0"/>
                        </a:rPr>
                        <a:t> card test</a:t>
                      </a:r>
                      <a:endParaRPr lang="en-US" dirty="0">
                        <a:latin typeface="Times New Roman" pitchFamily="18" charset="0"/>
                        <a:cs typeface="Times New Roman" pitchFamily="18" charset="0"/>
                      </a:endParaRPr>
                    </a:p>
                  </a:txBody>
                  <a:tcPr marL="106981" marR="106981"/>
                </a:tc>
              </a:tr>
              <a:tr h="686997">
                <a:tc>
                  <a:txBody>
                    <a:bodyPr/>
                    <a:lstStyle/>
                    <a:p>
                      <a:r>
                        <a:rPr lang="en-US" dirty="0" smtClean="0">
                          <a:latin typeface="Times New Roman" pitchFamily="18" charset="0"/>
                          <a:cs typeface="Times New Roman" pitchFamily="18" charset="0"/>
                        </a:rPr>
                        <a:t>7</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Dengue </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a:t>
                      </a:r>
                      <a:r>
                        <a:rPr lang="en-US" baseline="0" dirty="0" smtClean="0">
                          <a:latin typeface="Times New Roman" pitchFamily="18" charset="0"/>
                          <a:cs typeface="Times New Roman" pitchFamily="18" charset="0"/>
                        </a:rPr>
                        <a:t> card test for NSI antigen and </a:t>
                      </a:r>
                      <a:r>
                        <a:rPr lang="en-US" baseline="0" dirty="0" err="1" smtClean="0">
                          <a:latin typeface="Times New Roman" pitchFamily="18" charset="0"/>
                          <a:cs typeface="Times New Roman" pitchFamily="18" charset="0"/>
                        </a:rPr>
                        <a:t>IgM</a:t>
                      </a:r>
                      <a:r>
                        <a:rPr lang="en-US" baseline="0" dirty="0" smtClean="0">
                          <a:latin typeface="Times New Roman" pitchFamily="18" charset="0"/>
                          <a:cs typeface="Times New Roman" pitchFamily="18" charset="0"/>
                        </a:rPr>
                        <a:t> and </a:t>
                      </a:r>
                      <a:r>
                        <a:rPr lang="en-US" baseline="0" dirty="0" err="1" smtClean="0">
                          <a:latin typeface="Times New Roman" pitchFamily="18" charset="0"/>
                          <a:cs typeface="Times New Roman" pitchFamily="18" charset="0"/>
                        </a:rPr>
                        <a:t>IgG</a:t>
                      </a:r>
                      <a:r>
                        <a:rPr lang="en-US" baseline="0" dirty="0" smtClean="0">
                          <a:latin typeface="Times New Roman" pitchFamily="18" charset="0"/>
                          <a:cs typeface="Times New Roman" pitchFamily="18" charset="0"/>
                        </a:rPr>
                        <a:t> antibodies.</a:t>
                      </a:r>
                      <a:endParaRPr lang="en-US" dirty="0">
                        <a:latin typeface="Times New Roman" pitchFamily="18" charset="0"/>
                        <a:cs typeface="Times New Roman" pitchFamily="18" charset="0"/>
                      </a:endParaRPr>
                    </a:p>
                  </a:txBody>
                  <a:tcPr marL="106981" marR="106981"/>
                </a:tc>
              </a:tr>
              <a:tr h="419831">
                <a:tc>
                  <a:txBody>
                    <a:bodyPr/>
                    <a:lstStyle/>
                    <a:p>
                      <a:r>
                        <a:rPr lang="en-US" dirty="0" smtClean="0">
                          <a:latin typeface="Times New Roman" pitchFamily="18" charset="0"/>
                          <a:cs typeface="Times New Roman" pitchFamily="18" charset="0"/>
                        </a:rPr>
                        <a:t>8</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Visual Inspection-Acetic acid</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Manual</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marL="106981" marR="106981"/>
                </a:tc>
              </a:tr>
              <a:tr h="419831">
                <a:tc>
                  <a:txBody>
                    <a:bodyPr/>
                    <a:lstStyle/>
                    <a:p>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Test for Iodine in salt</a:t>
                      </a:r>
                      <a:r>
                        <a:rPr lang="en-US" baseline="0" dirty="0" smtClean="0">
                          <a:latin typeface="Times New Roman" pitchFamily="18" charset="0"/>
                          <a:cs typeface="Times New Roman" pitchFamily="18" charset="0"/>
                        </a:rPr>
                        <a:t> (used for food)</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Iodine in salt</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testing kit</a:t>
                      </a:r>
                      <a:endParaRPr lang="en-US" dirty="0">
                        <a:latin typeface="Times New Roman" pitchFamily="18" charset="0"/>
                        <a:cs typeface="Times New Roman" pitchFamily="18" charset="0"/>
                      </a:endParaRPr>
                    </a:p>
                  </a:txBody>
                  <a:tcPr marL="106981" marR="106981"/>
                </a:tc>
              </a:tr>
              <a:tr h="686997">
                <a:tc>
                  <a:txBody>
                    <a:bodyPr/>
                    <a:lstStyle/>
                    <a:p>
                      <a:r>
                        <a:rPr lang="en-US" dirty="0" smtClean="0">
                          <a:latin typeface="Times New Roman" pitchFamily="18" charset="0"/>
                          <a:cs typeface="Times New Roman" pitchFamily="18" charset="0"/>
                        </a:rPr>
                        <a:t>10</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Water testing for fecal contamination and chlorination</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Strip method </a:t>
                      </a:r>
                      <a:endParaRPr lang="en-US" dirty="0">
                        <a:latin typeface="Times New Roman" pitchFamily="18" charset="0"/>
                        <a:cs typeface="Times New Roman" pitchFamily="18" charset="0"/>
                      </a:endParaRPr>
                    </a:p>
                  </a:txBody>
                  <a:tcPr marL="106981" marR="106981"/>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67481" y="457201"/>
            <a:ext cx="10363200" cy="4495800"/>
          </a:xfrm>
        </p:spPr>
        <p:txBody>
          <a:bodyPr/>
          <a:lstStyle/>
          <a:p>
            <a:pPr fontAlgn="t"/>
            <a:endParaRPr lang="en-US" b="1" dirty="0" smtClean="0"/>
          </a:p>
          <a:p>
            <a:pPr fontAlgn="t"/>
            <a:endParaRPr lang="en-US" b="1" dirty="0" smtClean="0"/>
          </a:p>
          <a:p>
            <a:pPr fontAlgn="t"/>
            <a:endParaRPr lang="en-US" b="1" dirty="0" smtClean="0"/>
          </a:p>
          <a:p>
            <a:pPr fontAlgn="t"/>
            <a:endParaRPr lang="en-US" dirty="0" smtClean="0"/>
          </a:p>
          <a:p>
            <a:pPr fontAlgn="t">
              <a:buNone/>
            </a:pPr>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endParaRPr lang="en-US" dirty="0"/>
          </a:p>
        </p:txBody>
      </p:sp>
      <p:graphicFrame>
        <p:nvGraphicFramePr>
          <p:cNvPr id="6" name="Table 5"/>
          <p:cNvGraphicFramePr>
            <a:graphicFrameLocks noGrp="1"/>
          </p:cNvGraphicFramePr>
          <p:nvPr/>
        </p:nvGraphicFramePr>
        <p:xfrm>
          <a:off x="267454" y="609604"/>
          <a:ext cx="10163255" cy="4267198"/>
        </p:xfrm>
        <a:graphic>
          <a:graphicData uri="http://schemas.openxmlformats.org/drawingml/2006/table">
            <a:tbl>
              <a:tblPr firstRow="1" bandRow="1">
                <a:tableStyleId>{5C22544A-7EE6-4342-B048-85BDC9FD1C3A}</a:tableStyleId>
              </a:tblPr>
              <a:tblGrid>
                <a:gridCol w="544459"/>
                <a:gridCol w="5353858"/>
                <a:gridCol w="4264938"/>
              </a:tblGrid>
              <a:tr h="1010652">
                <a:tc>
                  <a:txBody>
                    <a:bodyPr/>
                    <a:lstStyle/>
                    <a:p>
                      <a:r>
                        <a:rPr lang="en-US" sz="1400" dirty="0" smtClean="0">
                          <a:latin typeface="Times New Roman" pitchFamily="18" charset="0"/>
                          <a:cs typeface="Times New Roman" pitchFamily="18" charset="0"/>
                        </a:rPr>
                        <a:t>S.NO</a:t>
                      </a:r>
                      <a:endParaRPr lang="en-US" sz="1400"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DIAGNOSTIC TEST</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PRODUCT EQUIPMENT REQUIRED FOR TESTING</a:t>
                      </a:r>
                      <a:endParaRPr lang="en-US" dirty="0">
                        <a:latin typeface="Times New Roman" pitchFamily="18" charset="0"/>
                        <a:cs typeface="Times New Roman" pitchFamily="18" charset="0"/>
                      </a:endParaRPr>
                    </a:p>
                  </a:txBody>
                  <a:tcPr marL="106981" marR="106981"/>
                </a:tc>
              </a:tr>
              <a:tr h="617621">
                <a:tc>
                  <a:txBody>
                    <a:bodyPr/>
                    <a:lstStyle/>
                    <a:p>
                      <a:r>
                        <a:rPr lang="en-US" dirty="0" smtClean="0">
                          <a:latin typeface="Times New Roman" pitchFamily="18" charset="0"/>
                          <a:cs typeface="Times New Roman" pitchFamily="18" charset="0"/>
                        </a:rPr>
                        <a:t>11</a:t>
                      </a:r>
                      <a:endParaRPr lang="en-US" dirty="0">
                        <a:latin typeface="Times New Roman" pitchFamily="18" charset="0"/>
                        <a:cs typeface="Times New Roman" pitchFamily="18" charset="0"/>
                      </a:endParaRPr>
                    </a:p>
                  </a:txBody>
                  <a:tcPr marL="106981" marR="106981"/>
                </a:tc>
                <a:tc>
                  <a:txBody>
                    <a:bodyPr/>
                    <a:lstStyle/>
                    <a:p>
                      <a:r>
                        <a:rPr lang="en-US" dirty="0" err="1" smtClean="0">
                          <a:latin typeface="Times New Roman" pitchFamily="18" charset="0"/>
                          <a:cs typeface="Times New Roman" pitchFamily="18" charset="0"/>
                        </a:rPr>
                        <a:t>HbsAg</a:t>
                      </a:r>
                      <a:r>
                        <a:rPr lang="en-US" dirty="0" smtClean="0">
                          <a:latin typeface="Times New Roman" pitchFamily="18" charset="0"/>
                          <a:cs typeface="Times New Roman" pitchFamily="18" charset="0"/>
                        </a:rPr>
                        <a:t> test for Hepatitis B </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 card test</a:t>
                      </a:r>
                      <a:endParaRPr lang="en-US" dirty="0">
                        <a:latin typeface="Times New Roman" pitchFamily="18" charset="0"/>
                        <a:cs typeface="Times New Roman" pitchFamily="18" charset="0"/>
                      </a:endParaRPr>
                    </a:p>
                  </a:txBody>
                  <a:tcPr marL="106981" marR="106981"/>
                </a:tc>
              </a:tr>
              <a:tr h="617621">
                <a:tc>
                  <a:txBody>
                    <a:bodyPr/>
                    <a:lstStyle/>
                    <a:p>
                      <a:r>
                        <a:rPr lang="en-US"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a:txBody>
                  <a:tcPr marL="106981" marR="106981"/>
                </a:tc>
                <a:tc>
                  <a:txBody>
                    <a:bodyPr/>
                    <a:lstStyle/>
                    <a:p>
                      <a:r>
                        <a:rPr lang="en-US" dirty="0" err="1" smtClean="0">
                          <a:latin typeface="Times New Roman" pitchFamily="18" charset="0"/>
                          <a:cs typeface="Times New Roman" pitchFamily="18" charset="0"/>
                        </a:rPr>
                        <a:t>Filariasis</a:t>
                      </a:r>
                      <a:r>
                        <a:rPr lang="en-US" dirty="0" smtClean="0">
                          <a:latin typeface="Times New Roman" pitchFamily="18" charset="0"/>
                          <a:cs typeface="Times New Roman" pitchFamily="18" charset="0"/>
                        </a:rPr>
                        <a:t> (endemic areas only)-FST</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a:t>
                      </a:r>
                      <a:r>
                        <a:rPr lang="en-US" baseline="0" dirty="0" smtClean="0">
                          <a:latin typeface="Times New Roman" pitchFamily="18" charset="0"/>
                          <a:cs typeface="Times New Roman" pitchFamily="18" charset="0"/>
                        </a:rPr>
                        <a:t> kit</a:t>
                      </a:r>
                      <a:endParaRPr lang="en-US" dirty="0">
                        <a:latin typeface="Times New Roman" pitchFamily="18" charset="0"/>
                        <a:cs typeface="Times New Roman" pitchFamily="18" charset="0"/>
                      </a:endParaRPr>
                    </a:p>
                  </a:txBody>
                  <a:tcPr marL="106981" marR="106981"/>
                </a:tc>
              </a:tr>
              <a:tr h="1010652">
                <a:tc>
                  <a:txBody>
                    <a:bodyPr/>
                    <a:lstStyle/>
                    <a:p>
                      <a:r>
                        <a:rPr lang="en-US" dirty="0" smtClean="0">
                          <a:latin typeface="Times New Roman" pitchFamily="18" charset="0"/>
                          <a:cs typeface="Times New Roman" pitchFamily="18" charset="0"/>
                        </a:rPr>
                        <a:t>13</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 Test Kit for Syphilis</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Rapid kit</a:t>
                      </a:r>
                      <a:endParaRPr lang="en-US" dirty="0">
                        <a:latin typeface="Times New Roman" pitchFamily="18" charset="0"/>
                        <a:cs typeface="Times New Roman" pitchFamily="18" charset="0"/>
                      </a:endParaRPr>
                    </a:p>
                  </a:txBody>
                  <a:tcPr marL="106981" marR="106981"/>
                </a:tc>
              </a:tr>
              <a:tr h="1010652">
                <a:tc>
                  <a:txBody>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Sputum for AFB#</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Microscopy</a:t>
                      </a:r>
                      <a:endParaRPr lang="en-US" dirty="0">
                        <a:latin typeface="Times New Roman" pitchFamily="18" charset="0"/>
                        <a:cs typeface="Times New Roman" pitchFamily="18" charset="0"/>
                      </a:endParaRPr>
                    </a:p>
                  </a:txBody>
                  <a:tcPr marL="106981" marR="106981"/>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8304" y="152402"/>
          <a:ext cx="10341558" cy="4953001"/>
        </p:xfrm>
        <a:graphic>
          <a:graphicData uri="http://schemas.openxmlformats.org/drawingml/2006/table">
            <a:tbl>
              <a:tblPr/>
              <a:tblGrid>
                <a:gridCol w="2333810"/>
                <a:gridCol w="1520188"/>
                <a:gridCol w="1563010"/>
                <a:gridCol w="1520188"/>
                <a:gridCol w="1648654"/>
                <a:gridCol w="1755708"/>
              </a:tblGrid>
              <a:tr h="1538949">
                <a:tc gridSpan="6">
                  <a:txBody>
                    <a:bodyPr/>
                    <a:lstStyle/>
                    <a:p>
                      <a:pPr algn="ctr" fontAlgn="b"/>
                      <a:r>
                        <a:rPr lang="en-US" sz="2800" b="1" i="0" u="none" strike="noStrike" dirty="0">
                          <a:solidFill>
                            <a:srgbClr val="000000"/>
                          </a:solidFill>
                          <a:latin typeface="Times New Roman" pitchFamily="18" charset="0"/>
                          <a:cs typeface="Times New Roman" pitchFamily="18" charset="0"/>
                        </a:rPr>
                        <a:t>Pregnant women age 15-49 years who are </a:t>
                      </a:r>
                      <a:r>
                        <a:rPr lang="en-US" sz="2800" b="1" i="0" u="none" strike="noStrike" dirty="0" err="1">
                          <a:solidFill>
                            <a:srgbClr val="000000"/>
                          </a:solidFill>
                          <a:latin typeface="Times New Roman" pitchFamily="18" charset="0"/>
                          <a:cs typeface="Times New Roman" pitchFamily="18" charset="0"/>
                        </a:rPr>
                        <a:t>anaemic</a:t>
                      </a:r>
                      <a:r>
                        <a:rPr lang="en-US" sz="2800" b="1" i="0" u="none" strike="noStrike" dirty="0">
                          <a:solidFill>
                            <a:srgbClr val="000000"/>
                          </a:solidFill>
                          <a:latin typeface="Times New Roman" pitchFamily="18" charset="0"/>
                          <a:cs typeface="Times New Roman" pitchFamily="18" charset="0"/>
                        </a:rPr>
                        <a:t> (&lt;11.0 g/dl) </a:t>
                      </a:r>
                      <a:r>
                        <a:rPr lang="en-US" sz="2800" b="1" i="0" u="none" strike="noStrike" dirty="0" smtClean="0">
                          <a:solidFill>
                            <a:srgbClr val="000000"/>
                          </a:solidFill>
                          <a:latin typeface="Times New Roman" pitchFamily="18" charset="0"/>
                          <a:cs typeface="Times New Roman" pitchFamily="18" charset="0"/>
                        </a:rPr>
                        <a:t>(%)</a:t>
                      </a:r>
                    </a:p>
                    <a:p>
                      <a:pPr algn="ctr" fontAlgn="b"/>
                      <a:endParaRPr lang="en-US" sz="2800" b="1" i="0" u="none" strike="noStrike" dirty="0">
                        <a:solidFill>
                          <a:srgbClr val="000000"/>
                        </a:solidFill>
                        <a:latin typeface="Times New Roman" pitchFamily="18" charset="0"/>
                        <a:cs typeface="Times New Roman" pitchFamily="18" charset="0"/>
                      </a:endParaRPr>
                    </a:p>
                  </a:txBody>
                  <a:tcPr marL="11144" marR="11144"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71692">
                <a:tc>
                  <a:txBody>
                    <a:bodyPr/>
                    <a:lstStyle/>
                    <a:p>
                      <a:pPr algn="l" fontAlgn="ctr"/>
                      <a:r>
                        <a:rPr lang="en-US" sz="3200" b="1" i="0" u="none" strike="noStrike" dirty="0">
                          <a:solidFill>
                            <a:srgbClr val="FFFFFF"/>
                          </a:solidFill>
                          <a:latin typeface="Times New Roman" pitchFamily="18" charset="0"/>
                          <a:cs typeface="Times New Roman" pitchFamily="18" charset="0"/>
                        </a:rPr>
                        <a:t> </a:t>
                      </a:r>
                    </a:p>
                  </a:txBody>
                  <a:tcPr marL="100295"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NFHS-1 </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NFHS-2 </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NFHS-3 </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NFHS-4</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NFHS-5</a:t>
                      </a:r>
                    </a:p>
                  </a:txBody>
                  <a:tcPr marL="11144" marR="1114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r>
              <a:tr h="814120">
                <a:tc>
                  <a:txBody>
                    <a:bodyPr/>
                    <a:lstStyle/>
                    <a:p>
                      <a:pPr algn="l" rtl="0" fontAlgn="ctr"/>
                      <a:r>
                        <a:rPr lang="en-US" sz="2800" b="1" i="0" u="none" strike="noStrike">
                          <a:solidFill>
                            <a:srgbClr val="000000"/>
                          </a:solidFill>
                          <a:latin typeface="Times New Roman" pitchFamily="18" charset="0"/>
                          <a:cs typeface="Times New Roman" pitchFamily="18" charset="0"/>
                        </a:rPr>
                        <a:t>India </a:t>
                      </a:r>
                    </a:p>
                  </a:txBody>
                  <a:tcPr marL="100295"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a:solidFill>
                            <a:srgbClr val="000000"/>
                          </a:solidFill>
                          <a:latin typeface="Times New Roman" pitchFamily="18" charset="0"/>
                          <a:cs typeface="Times New Roman" pitchFamily="18" charset="0"/>
                        </a:rPr>
                        <a:t>NA </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49.7</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57.9</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2800" b="1" i="0" u="none" strike="noStrike">
                          <a:solidFill>
                            <a:srgbClr val="000000"/>
                          </a:solidFill>
                          <a:latin typeface="Times New Roman" pitchFamily="18" charset="0"/>
                          <a:cs typeface="Times New Roman" pitchFamily="18" charset="0"/>
                        </a:rPr>
                        <a:t>50.4</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a:solidFill>
                            <a:srgbClr val="000000"/>
                          </a:solidFill>
                          <a:latin typeface="Times New Roman" pitchFamily="18" charset="0"/>
                          <a:cs typeface="Times New Roman" pitchFamily="18" charset="0"/>
                        </a:rPr>
                        <a:t>NA </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628240">
                <a:tc>
                  <a:txBody>
                    <a:bodyPr/>
                    <a:lstStyle/>
                    <a:p>
                      <a:pPr algn="l" rtl="0" fontAlgn="ctr"/>
                      <a:r>
                        <a:rPr lang="en-US" sz="2800" b="1" i="0" u="none" strike="noStrike">
                          <a:solidFill>
                            <a:srgbClr val="000000"/>
                          </a:solidFill>
                          <a:latin typeface="Times New Roman" pitchFamily="18" charset="0"/>
                          <a:cs typeface="Times New Roman" pitchFamily="18" charset="0"/>
                        </a:rPr>
                        <a:t>Karnataka </a:t>
                      </a:r>
                    </a:p>
                  </a:txBody>
                  <a:tcPr marL="100295"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NA </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a:solidFill>
                            <a:srgbClr val="000000"/>
                          </a:solidFill>
                          <a:latin typeface="Times New Roman" pitchFamily="18" charset="0"/>
                          <a:cs typeface="Times New Roman" pitchFamily="18" charset="0"/>
                        </a:rPr>
                        <a:t>48.6</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59.5</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2800" b="1" i="0" u="none" strike="noStrike" dirty="0">
                          <a:solidFill>
                            <a:srgbClr val="000000"/>
                          </a:solidFill>
                          <a:latin typeface="Times New Roman" pitchFamily="18" charset="0"/>
                          <a:cs typeface="Times New Roman" pitchFamily="18" charset="0"/>
                        </a:rPr>
                        <a:t>45.7</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2800" b="1" i="0" u="none" strike="noStrike" dirty="0">
                          <a:solidFill>
                            <a:srgbClr val="000000"/>
                          </a:solidFill>
                          <a:latin typeface="Times New Roman" pitchFamily="18" charset="0"/>
                          <a:cs typeface="Times New Roman" pitchFamily="18" charset="0"/>
                        </a:rPr>
                        <a:t>45.4</a:t>
                      </a:r>
                    </a:p>
                  </a:txBody>
                  <a:tcPr marL="11144" marR="11144"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4909" y="457204"/>
            <a:ext cx="9628346" cy="5668963"/>
          </a:xfrm>
        </p:spPr>
        <p:txBody>
          <a:bodyPr>
            <a:normAutofit/>
          </a:bodyPr>
          <a:lstStyle/>
          <a:p>
            <a:pPr>
              <a:buNone/>
            </a:pPr>
            <a:r>
              <a:rPr lang="en-US" sz="2400" dirty="0" smtClean="0">
                <a:latin typeface="Times New Roman" pitchFamily="18" charset="0"/>
                <a:cs typeface="Times New Roman" pitchFamily="18" charset="0"/>
              </a:rPr>
              <a:t>4. Skills for management of common conditions Fever, aches and pains.</a:t>
            </a:r>
          </a:p>
          <a:p>
            <a:pPr>
              <a:buNone/>
            </a:pPr>
            <a:r>
              <a:rPr lang="en-US" sz="2400" dirty="0" smtClean="0">
                <a:latin typeface="Times New Roman" pitchFamily="18" charset="0"/>
                <a:cs typeface="Times New Roman" pitchFamily="18" charset="0"/>
              </a:rPr>
              <a:t>5. First aid stabilization care for common emergencies.</a:t>
            </a:r>
          </a:p>
          <a:p>
            <a:pPr>
              <a:buNone/>
            </a:pPr>
            <a:r>
              <a:rPr lang="en-US" sz="2400" dirty="0" smtClean="0">
                <a:latin typeface="Times New Roman" pitchFamily="18" charset="0"/>
                <a:cs typeface="Times New Roman" pitchFamily="18" charset="0"/>
              </a:rPr>
              <a:t>6. Maternal Health skills.</a:t>
            </a:r>
          </a:p>
          <a:p>
            <a:pPr>
              <a:buNone/>
            </a:pPr>
            <a:r>
              <a:rPr lang="en-US" sz="2400" dirty="0" smtClean="0">
                <a:latin typeface="Times New Roman" pitchFamily="18" charset="0"/>
                <a:cs typeface="Times New Roman" pitchFamily="18" charset="0"/>
              </a:rPr>
              <a:t>7. Reproductive and Adolescent Health skills.</a:t>
            </a:r>
          </a:p>
          <a:p>
            <a:pPr>
              <a:buNone/>
            </a:pPr>
            <a:r>
              <a:rPr lang="en-US" sz="2400" dirty="0" smtClean="0">
                <a:latin typeface="Times New Roman" pitchFamily="18" charset="0"/>
                <a:cs typeface="Times New Roman" pitchFamily="18" charset="0"/>
              </a:rPr>
              <a:t>8. Newborn and Child Health skills.</a:t>
            </a:r>
          </a:p>
          <a:p>
            <a:pPr>
              <a:buNone/>
            </a:pPr>
            <a:r>
              <a:rPr lang="en-US" sz="2400" dirty="0" smtClean="0">
                <a:latin typeface="Times New Roman" pitchFamily="18" charset="0"/>
                <a:cs typeface="Times New Roman" pitchFamily="18" charset="0"/>
              </a:rPr>
              <a:t>9. Skills to use digital applications wherever applicable for reporting, inventory management, record maintenance and use population based.</a:t>
            </a:r>
          </a:p>
          <a:p>
            <a:pPr>
              <a:buNone/>
            </a:pPr>
            <a:r>
              <a:rPr lang="en-US" sz="2400" dirty="0" smtClean="0">
                <a:latin typeface="Times New Roman" pitchFamily="18" charset="0"/>
                <a:cs typeface="Times New Roman" pitchFamily="18" charset="0"/>
              </a:rPr>
              <a:t>10. Maintaining Family Health folders and Individual Health Records.</a:t>
            </a:r>
          </a:p>
          <a:p>
            <a:pPr>
              <a:buNone/>
            </a:pPr>
            <a:r>
              <a:rPr lang="en-US" sz="2400" dirty="0" smtClean="0">
                <a:latin typeface="Times New Roman" pitchFamily="18" charset="0"/>
                <a:cs typeface="Times New Roman" pitchFamily="18" charset="0"/>
              </a:rPr>
              <a:t>11. Supportive supervision of field level functionaries.</a:t>
            </a:r>
          </a:p>
          <a:p>
            <a:pPr>
              <a:buNone/>
            </a:pPr>
            <a:r>
              <a:rPr lang="en-IN" sz="2400" dirty="0" smtClean="0">
                <a:latin typeface="Times New Roman" pitchFamily="18" charset="0"/>
                <a:cs typeface="Times New Roman" pitchFamily="18" charset="0"/>
              </a:rPr>
              <a:t>12. Maintenance of records for NQAS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3876" y="228600"/>
            <a:ext cx="8469379" cy="838200"/>
          </a:xfrm>
        </p:spPr>
        <p:txBody>
          <a:bodyPr>
            <a:normAutofit/>
          </a:bodyPr>
          <a:lstStyle/>
          <a:p>
            <a:r>
              <a:rPr lang="en-US" sz="3600" dirty="0" smtClean="0">
                <a:latin typeface="Times New Roman" pitchFamily="18" charset="0"/>
                <a:cs typeface="Times New Roman" pitchFamily="18" charset="0"/>
              </a:rPr>
              <a:t>FLOW OF INFORMATION</a:t>
            </a:r>
            <a:endParaRPr lang="en-US" sz="3600"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445757" y="990600"/>
            <a:ext cx="9717498"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latin typeface="Times New Roman" pitchFamily="18" charset="0"/>
                <a:cs typeface="Times New Roman" pitchFamily="18" charset="0"/>
              </a:rPr>
              <a:t>LIST OF INDICATORS TO ASSESS THE MONTHLY PERFORMANCE OF MLHP</a:t>
            </a:r>
            <a:endParaRPr lang="en-US" sz="3200" b="1"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534909" y="1600200"/>
          <a:ext cx="9628347" cy="4851400"/>
        </p:xfrm>
        <a:graphic>
          <a:graphicData uri="http://schemas.openxmlformats.org/drawingml/2006/table">
            <a:tbl>
              <a:tblPr firstRow="1" bandRow="1">
                <a:tableStyleId>{5C22544A-7EE6-4342-B048-85BDC9FD1C3A}</a:tableStyleId>
              </a:tblPr>
              <a:tblGrid>
                <a:gridCol w="980665"/>
                <a:gridCol w="6151444"/>
                <a:gridCol w="2496238"/>
              </a:tblGrid>
              <a:tr h="533400">
                <a:tc>
                  <a:txBody>
                    <a:bodyPr/>
                    <a:lstStyle/>
                    <a:p>
                      <a:r>
                        <a:rPr lang="en-US" dirty="0" smtClean="0">
                          <a:latin typeface="Times New Roman" pitchFamily="18" charset="0"/>
                          <a:cs typeface="Times New Roman" pitchFamily="18" charset="0"/>
                        </a:rPr>
                        <a:t>S.NO</a:t>
                      </a:r>
                      <a:endParaRPr lang="en-US" dirty="0">
                        <a:latin typeface="Times New Roman" pitchFamily="18" charset="0"/>
                        <a:cs typeface="Times New Roman" pitchFamily="18" charset="0"/>
                      </a:endParaRPr>
                    </a:p>
                  </a:txBody>
                  <a:tcPr marL="106981" marR="1069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ASSESSMENT INDICATOR</a:t>
                      </a:r>
                    </a:p>
                    <a:p>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SOURCE OF VERIFICATION</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Number of OPD cases in the month </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HWC portal </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Proportion of estimated pregnancies registered </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RCH Portal/ Sub Centre register</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Proportion of Pregnant Women registered who received  Complete ANC</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RCH portal/Sub Centre RCH register </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Proportion of Children up to 2 years of age who received immunization</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RCH portal/Sub Centre RCH register </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Proportion of High- risk pregnant women who received follow-up care </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RCH portal/ Sub Centre RCH register </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Proportion of Newborns who received HBNC visits </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RCH portal/Sub Centre RCH register </a:t>
                      </a:r>
                      <a:endParaRPr lang="en-US" dirty="0">
                        <a:latin typeface="Times New Roman" pitchFamily="18" charset="0"/>
                        <a:cs typeface="Times New Roman" pitchFamily="18" charset="0"/>
                      </a:endParaRPr>
                    </a:p>
                  </a:txBody>
                  <a:tcPr marL="106981" marR="106981"/>
                </a:tc>
              </a:tr>
              <a:tr h="370840">
                <a:tc>
                  <a:txBody>
                    <a:bodyPr/>
                    <a:lstStyle/>
                    <a:p>
                      <a:r>
                        <a:rPr lang="en-US" dirty="0" smtClean="0">
                          <a:latin typeface="Times New Roman" pitchFamily="18" charset="0"/>
                          <a:cs typeface="Times New Roman" pitchFamily="18" charset="0"/>
                        </a:rPr>
                        <a:t>7</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Proportion of above 30 years individuals screened for Hypertension and Diabetes</a:t>
                      </a:r>
                      <a:endParaRPr lang="en-US" dirty="0">
                        <a:latin typeface="Times New Roman" pitchFamily="18" charset="0"/>
                        <a:cs typeface="Times New Roman" pitchFamily="18" charset="0"/>
                      </a:endParaRPr>
                    </a:p>
                  </a:txBody>
                  <a:tcPr marL="106981" marR="106981"/>
                </a:tc>
                <a:tc>
                  <a:txBody>
                    <a:bodyPr/>
                    <a:lstStyle/>
                    <a:p>
                      <a:r>
                        <a:rPr lang="en-US" sz="1800" kern="1200" dirty="0" smtClean="0">
                          <a:solidFill>
                            <a:schemeClr val="dk1"/>
                          </a:solidFill>
                          <a:latin typeface="Times New Roman" pitchFamily="18" charset="0"/>
                          <a:ea typeface="+mn-ea"/>
                          <a:cs typeface="Times New Roman" pitchFamily="18" charset="0"/>
                        </a:rPr>
                        <a:t>NCD application </a:t>
                      </a:r>
                      <a:endParaRPr lang="en-US" dirty="0">
                        <a:latin typeface="Times New Roman" pitchFamily="18" charset="0"/>
                        <a:cs typeface="Times New Roman" pitchFamily="18" charset="0"/>
                      </a:endParaRPr>
                    </a:p>
                  </a:txBody>
                  <a:tcPr marL="106981" marR="106981"/>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445757" y="0"/>
          <a:ext cx="9628346" cy="6719667"/>
        </p:xfrm>
        <a:graphic>
          <a:graphicData uri="http://schemas.openxmlformats.org/drawingml/2006/table">
            <a:tbl>
              <a:tblPr firstRow="1" bandRow="1">
                <a:tableStyleId>{5C22544A-7EE6-4342-B048-85BDC9FD1C3A}</a:tableStyleId>
              </a:tblPr>
              <a:tblGrid>
                <a:gridCol w="883334"/>
                <a:gridCol w="5535564"/>
                <a:gridCol w="3209448"/>
              </a:tblGrid>
              <a:tr h="849923">
                <a:tc>
                  <a:txBody>
                    <a:bodyPr/>
                    <a:lstStyle/>
                    <a:p>
                      <a:r>
                        <a:rPr lang="en-US" dirty="0" smtClean="0">
                          <a:latin typeface="Times New Roman" pitchFamily="18" charset="0"/>
                          <a:cs typeface="Times New Roman" pitchFamily="18" charset="0"/>
                        </a:rPr>
                        <a:t>S.NO</a:t>
                      </a:r>
                      <a:endParaRPr lang="en-US" dirty="0">
                        <a:latin typeface="Times New Roman" pitchFamily="18" charset="0"/>
                        <a:cs typeface="Times New Roman" pitchFamily="18" charset="0"/>
                      </a:endParaRPr>
                    </a:p>
                  </a:txBody>
                  <a:tcPr marL="106981" marR="106981"/>
                </a:tc>
                <a:tc>
                  <a:txBody>
                    <a:bodyPr/>
                    <a:lstStyle/>
                    <a:p>
                      <a:r>
                        <a:rPr lang="en-US" dirty="0" smtClean="0">
                          <a:latin typeface="Times New Roman" pitchFamily="18" charset="0"/>
                          <a:cs typeface="Times New Roman" pitchFamily="18" charset="0"/>
                        </a:rPr>
                        <a:t>ASSESSMENT INDICATOR</a:t>
                      </a:r>
                      <a:endParaRPr lang="en-US" dirty="0">
                        <a:latin typeface="Times New Roman" pitchFamily="18" charset="0"/>
                        <a:cs typeface="Times New Roman" pitchFamily="18" charset="0"/>
                      </a:endParaRPr>
                    </a:p>
                  </a:txBody>
                  <a:tcPr marL="106981" marR="1069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SOURCE OF VERIFICATION</a:t>
                      </a:r>
                    </a:p>
                    <a:p>
                      <a:endParaRPr lang="en-US" dirty="0">
                        <a:latin typeface="Times New Roman" pitchFamily="18" charset="0"/>
                        <a:cs typeface="Times New Roman" pitchFamily="18" charset="0"/>
                      </a:endParaRPr>
                    </a:p>
                  </a:txBody>
                  <a:tcPr marL="106981" marR="106981"/>
                </a:tc>
              </a:tr>
              <a:tr h="594946">
                <a:tc>
                  <a:txBody>
                    <a:bodyPr/>
                    <a:lstStyle/>
                    <a:p>
                      <a:r>
                        <a:rPr lang="en-US" dirty="0" smtClean="0">
                          <a:latin typeface="Times New Roman" pitchFamily="18" charset="0"/>
                          <a:cs typeface="Times New Roman" pitchFamily="18" charset="0"/>
                        </a:rPr>
                        <a:t>8</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Proportion of new fever cases for which malaria smear was taken</a:t>
                      </a:r>
                      <a:endParaRPr lang="en-US" sz="1600"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HWC Records/ HMIS report </a:t>
                      </a:r>
                      <a:endParaRPr lang="en-US" sz="1600" dirty="0">
                        <a:latin typeface="Times New Roman" pitchFamily="18" charset="0"/>
                        <a:cs typeface="Times New Roman" pitchFamily="18" charset="0"/>
                      </a:endParaRPr>
                    </a:p>
                  </a:txBody>
                  <a:tcPr marL="106981" marR="106981"/>
                </a:tc>
              </a:tr>
              <a:tr h="594946">
                <a:tc>
                  <a:txBody>
                    <a:bodyPr/>
                    <a:lstStyle/>
                    <a:p>
                      <a:r>
                        <a:rPr lang="en-US" dirty="0" smtClean="0">
                          <a:latin typeface="Times New Roman" pitchFamily="18" charset="0"/>
                          <a:cs typeface="Times New Roman" pitchFamily="18" charset="0"/>
                        </a:rPr>
                        <a:t>9</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Proportion of Patient of HTN on follow-up care &amp;management at SC-HWC </a:t>
                      </a:r>
                      <a:endParaRPr lang="en-US" sz="1600"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NCD application</a:t>
                      </a:r>
                      <a:endParaRPr lang="en-US" sz="1600" dirty="0">
                        <a:latin typeface="Times New Roman" pitchFamily="18" charset="0"/>
                        <a:cs typeface="Times New Roman" pitchFamily="18" charset="0"/>
                      </a:endParaRPr>
                    </a:p>
                  </a:txBody>
                  <a:tcPr marL="106981" marR="106981"/>
                </a:tc>
              </a:tr>
              <a:tr h="594946">
                <a:tc>
                  <a:txBody>
                    <a:bodyPr/>
                    <a:lstStyle/>
                    <a:p>
                      <a:r>
                        <a:rPr lang="en-US" dirty="0" smtClean="0">
                          <a:latin typeface="Times New Roman" pitchFamily="18" charset="0"/>
                          <a:cs typeface="Times New Roman" pitchFamily="18" charset="0"/>
                        </a:rPr>
                        <a:t>10</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Proportion of Patient of Diabetes on follow-up care &amp; management at SC-HWC</a:t>
                      </a:r>
                      <a:endParaRPr lang="en-US" sz="1600"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NCD application</a:t>
                      </a:r>
                      <a:endParaRPr lang="en-US" sz="1600" dirty="0">
                        <a:latin typeface="Times New Roman" pitchFamily="18" charset="0"/>
                        <a:cs typeface="Times New Roman" pitchFamily="18" charset="0"/>
                      </a:endParaRPr>
                    </a:p>
                  </a:txBody>
                  <a:tcPr marL="106981" marR="106981"/>
                </a:tc>
              </a:tr>
              <a:tr h="339969">
                <a:tc>
                  <a:txBody>
                    <a:bodyPr/>
                    <a:lstStyle/>
                    <a:p>
                      <a:r>
                        <a:rPr lang="en-US" dirty="0" smtClean="0">
                          <a:latin typeface="Times New Roman" pitchFamily="18" charset="0"/>
                          <a:cs typeface="Times New Roman" pitchFamily="18" charset="0"/>
                        </a:rPr>
                        <a:t>11</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Proportion of patients referred for TB screening</a:t>
                      </a:r>
                      <a:endParaRPr lang="en-US" sz="1600" dirty="0">
                        <a:latin typeface="Times New Roman" pitchFamily="18" charset="0"/>
                        <a:cs typeface="Times New Roman" pitchFamily="18" charset="0"/>
                      </a:endParaRPr>
                    </a:p>
                  </a:txBody>
                  <a:tcPr marL="106981" marR="106981"/>
                </a:tc>
                <a:tc>
                  <a:txBody>
                    <a:bodyPr/>
                    <a:lstStyle/>
                    <a:p>
                      <a:r>
                        <a:rPr lang="en-US" sz="1600" kern="1200" dirty="0" err="1" smtClean="0">
                          <a:solidFill>
                            <a:schemeClr val="dk1"/>
                          </a:solidFill>
                          <a:latin typeface="Times New Roman" pitchFamily="18" charset="0"/>
                          <a:ea typeface="+mn-ea"/>
                          <a:cs typeface="Times New Roman" pitchFamily="18" charset="0"/>
                        </a:rPr>
                        <a:t>Nikshay</a:t>
                      </a:r>
                      <a:r>
                        <a:rPr lang="en-US" sz="1600" kern="1200" dirty="0" smtClean="0">
                          <a:solidFill>
                            <a:schemeClr val="dk1"/>
                          </a:solidFill>
                          <a:latin typeface="Times New Roman" pitchFamily="18" charset="0"/>
                          <a:ea typeface="+mn-ea"/>
                          <a:cs typeface="Times New Roman" pitchFamily="18" charset="0"/>
                        </a:rPr>
                        <a:t> / HWC records</a:t>
                      </a:r>
                      <a:endParaRPr lang="en-US" sz="1600" dirty="0">
                        <a:latin typeface="Times New Roman" pitchFamily="18" charset="0"/>
                        <a:cs typeface="Times New Roman" pitchFamily="18" charset="0"/>
                      </a:endParaRPr>
                    </a:p>
                  </a:txBody>
                  <a:tcPr marL="106981" marR="106981"/>
                </a:tc>
              </a:tr>
              <a:tr h="594946">
                <a:tc>
                  <a:txBody>
                    <a:bodyPr/>
                    <a:lstStyle/>
                    <a:p>
                      <a:r>
                        <a:rPr lang="en-US"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Notified TB patients who received regular treatment &amp; follow-up as per protocols </a:t>
                      </a:r>
                      <a:endParaRPr lang="en-US" sz="1600" dirty="0">
                        <a:latin typeface="Times New Roman" pitchFamily="18" charset="0"/>
                        <a:cs typeface="Times New Roman" pitchFamily="18" charset="0"/>
                      </a:endParaRPr>
                    </a:p>
                  </a:txBody>
                  <a:tcPr marL="106981" marR="106981"/>
                </a:tc>
                <a:tc>
                  <a:txBody>
                    <a:bodyPr/>
                    <a:lstStyle/>
                    <a:p>
                      <a:r>
                        <a:rPr lang="en-US" sz="1600" kern="1200" dirty="0" err="1" smtClean="0">
                          <a:solidFill>
                            <a:schemeClr val="dk1"/>
                          </a:solidFill>
                          <a:latin typeface="Times New Roman" pitchFamily="18" charset="0"/>
                          <a:ea typeface="+mn-ea"/>
                          <a:cs typeface="Times New Roman" pitchFamily="18" charset="0"/>
                        </a:rPr>
                        <a:t>Nikshay</a:t>
                      </a:r>
                      <a:r>
                        <a:rPr lang="en-US" sz="1600" kern="1200" dirty="0" smtClean="0">
                          <a:solidFill>
                            <a:schemeClr val="dk1"/>
                          </a:solidFill>
                          <a:latin typeface="Times New Roman" pitchFamily="18" charset="0"/>
                          <a:ea typeface="+mn-ea"/>
                          <a:cs typeface="Times New Roman" pitchFamily="18" charset="0"/>
                        </a:rPr>
                        <a:t> / TB treatment card.</a:t>
                      </a:r>
                      <a:endParaRPr lang="en-US" sz="1600" dirty="0">
                        <a:latin typeface="Times New Roman" pitchFamily="18" charset="0"/>
                        <a:cs typeface="Times New Roman" pitchFamily="18" charset="0"/>
                      </a:endParaRPr>
                    </a:p>
                  </a:txBody>
                  <a:tcPr marL="106981" marR="106981"/>
                </a:tc>
              </a:tr>
              <a:tr h="1104900">
                <a:tc>
                  <a:txBody>
                    <a:bodyPr/>
                    <a:lstStyle/>
                    <a:p>
                      <a:r>
                        <a:rPr lang="en-US" dirty="0" smtClean="0">
                          <a:latin typeface="Times New Roman" pitchFamily="18" charset="0"/>
                          <a:cs typeface="Times New Roman" pitchFamily="18" charset="0"/>
                        </a:rPr>
                        <a:t>13</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Proportion of Home based  Palliative care cases managed (including Cancer, Leprosy, Hemiplegic cases, DM foot, Elephantiasis  elderly &amp; Bed ridden cases ) </a:t>
                      </a:r>
                      <a:endParaRPr lang="en-US" sz="1600"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Self- reported in CPHC / HWC portal / NCD application</a:t>
                      </a:r>
                      <a:endParaRPr lang="en-US" sz="1600" dirty="0">
                        <a:latin typeface="Times New Roman" pitchFamily="18" charset="0"/>
                        <a:cs typeface="Times New Roman" pitchFamily="18" charset="0"/>
                      </a:endParaRPr>
                    </a:p>
                  </a:txBody>
                  <a:tcPr marL="106981" marR="106981"/>
                </a:tc>
              </a:tr>
              <a:tr h="1104900">
                <a:tc>
                  <a:txBody>
                    <a:bodyPr/>
                    <a:lstStyle/>
                    <a:p>
                      <a:r>
                        <a:rPr lang="en-US" dirty="0" smtClean="0">
                          <a:latin typeface="Times New Roman" pitchFamily="18" charset="0"/>
                          <a:cs typeface="Times New Roman" pitchFamily="18" charset="0"/>
                        </a:rPr>
                        <a:t>14</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Proportion of Adolescents counseled for eat right movement and provided Nutritional supplements (IFA, Iodine etc) for Nutritional deficiency (including anemia)  SC-HWC</a:t>
                      </a:r>
                      <a:endParaRPr lang="en-US" sz="1600"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RBSK Portal/ FSSAI portal</a:t>
                      </a:r>
                      <a:endParaRPr lang="en-US" sz="1600" dirty="0">
                        <a:latin typeface="Times New Roman" pitchFamily="18" charset="0"/>
                        <a:cs typeface="Times New Roman" pitchFamily="18" charset="0"/>
                      </a:endParaRPr>
                    </a:p>
                  </a:txBody>
                  <a:tcPr marL="106981" marR="106981"/>
                </a:tc>
              </a:tr>
              <a:tr h="849923">
                <a:tc>
                  <a:txBody>
                    <a:bodyPr/>
                    <a:lstStyle/>
                    <a:p>
                      <a:r>
                        <a:rPr lang="en-US" dirty="0" smtClean="0">
                          <a:latin typeface="Times New Roman" pitchFamily="18" charset="0"/>
                          <a:cs typeface="Times New Roman" pitchFamily="18" charset="0"/>
                        </a:rPr>
                        <a:t>15</a:t>
                      </a:r>
                      <a:endParaRPr lang="en-US"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Number of VHSND / (VHSNCs) / MAS held against planned </a:t>
                      </a:r>
                      <a:endParaRPr lang="en-US" sz="1600" dirty="0">
                        <a:latin typeface="Times New Roman" pitchFamily="18" charset="0"/>
                        <a:cs typeface="Times New Roman" pitchFamily="18" charset="0"/>
                      </a:endParaRPr>
                    </a:p>
                  </a:txBody>
                  <a:tcPr marL="106981" marR="106981"/>
                </a:tc>
                <a:tc>
                  <a:txBody>
                    <a:bodyPr/>
                    <a:lstStyle/>
                    <a:p>
                      <a:r>
                        <a:rPr lang="en-US" sz="1600" kern="1200" dirty="0" smtClean="0">
                          <a:solidFill>
                            <a:schemeClr val="dk1"/>
                          </a:solidFill>
                          <a:latin typeface="Times New Roman" pitchFamily="18" charset="0"/>
                          <a:ea typeface="+mn-ea"/>
                          <a:cs typeface="Times New Roman" pitchFamily="18" charset="0"/>
                        </a:rPr>
                        <a:t>Self- reported in CPHC / HWC portal / NCD application</a:t>
                      </a:r>
                      <a:endParaRPr lang="en-US" sz="1600" dirty="0">
                        <a:latin typeface="Times New Roman" pitchFamily="18" charset="0"/>
                        <a:cs typeface="Times New Roman" pitchFamily="18" charset="0"/>
                      </a:endParaRPr>
                    </a:p>
                  </a:txBody>
                  <a:tcPr marL="106981" marR="106981"/>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N" sz="3200" dirty="0" smtClean="0"/>
              <a:t>1.0 Role of PSCs- in implementing CHO induction programme </a:t>
            </a:r>
            <a:endParaRPr lang="en-US" sz="3200" dirty="0"/>
          </a:p>
        </p:txBody>
      </p:sp>
      <p:sp>
        <p:nvSpPr>
          <p:cNvPr id="5" name="Content Placeholder 4"/>
          <p:cNvSpPr>
            <a:spLocks noGrp="1"/>
          </p:cNvSpPr>
          <p:nvPr>
            <p:ph idx="1"/>
          </p:nvPr>
        </p:nvSpPr>
        <p:spPr>
          <a:xfrm>
            <a:off x="167481" y="1600204"/>
            <a:ext cx="10287000" cy="4525963"/>
          </a:xfrm>
        </p:spPr>
        <p:txBody>
          <a:bodyPr>
            <a:normAutofit fontScale="92500"/>
          </a:bodyPr>
          <a:lstStyle/>
          <a:p>
            <a:r>
              <a:rPr lang="en-IN" dirty="0" smtClean="0"/>
              <a:t>Conduct the 15days induction training to newly deputed CHOs.</a:t>
            </a:r>
          </a:p>
          <a:p>
            <a:pPr lvl="1"/>
            <a:r>
              <a:rPr lang="en-IN" dirty="0" smtClean="0"/>
              <a:t>CHOs selected from integrated batch </a:t>
            </a:r>
          </a:p>
          <a:p>
            <a:pPr lvl="1"/>
            <a:r>
              <a:rPr lang="en-IN" dirty="0" smtClean="0"/>
              <a:t>Have to arrange training session in coordination with DSOs &amp; RCHOs</a:t>
            </a:r>
          </a:p>
          <a:p>
            <a:pPr lvl="1"/>
            <a:r>
              <a:rPr lang="en-IN" dirty="0" smtClean="0"/>
              <a:t>In house training with Pre-&amp; post test evaluation</a:t>
            </a:r>
          </a:p>
          <a:p>
            <a:pPr lvl="1"/>
            <a:r>
              <a:rPr lang="en-IN" dirty="0" smtClean="0"/>
              <a:t>Separate days kept for Inauguration + Pres-test (1 day), post-evaluation days ( 1 day for Theory &amp; 1 day for practical exams)</a:t>
            </a:r>
          </a:p>
          <a:p>
            <a:pPr lvl="1"/>
            <a:r>
              <a:rPr lang="en-IN" dirty="0" smtClean="0"/>
              <a:t>Mid course evaluation 1 day</a:t>
            </a:r>
          </a:p>
          <a:p>
            <a:pPr lvl="1"/>
            <a:r>
              <a:rPr lang="en-IN" dirty="0" smtClean="0"/>
              <a:t>Totally 20 days ( 15 days of training and 5 days of evaluation) </a:t>
            </a:r>
            <a:endParaRPr lang="en-IN" dirty="0" smtClean="0"/>
          </a:p>
          <a:p>
            <a:endParaRPr lang="en-IN" dirty="0" smtClean="0"/>
          </a:p>
          <a:p>
            <a:endParaRPr lang="en-IN" dirty="0" smtClean="0"/>
          </a:p>
          <a:p>
            <a:endParaRPr lang="en-IN"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09" y="274638"/>
            <a:ext cx="9628346" cy="563562"/>
          </a:xfrm>
        </p:spPr>
        <p:txBody>
          <a:bodyPr>
            <a:normAutofit fontScale="90000"/>
          </a:bodyPr>
          <a:lstStyle/>
          <a:p>
            <a:r>
              <a:rPr lang="en-IN" dirty="0" smtClean="0"/>
              <a:t>Involvement of NHM officers</a:t>
            </a:r>
            <a:endParaRPr lang="en-US" dirty="0"/>
          </a:p>
        </p:txBody>
      </p:sp>
      <p:sp>
        <p:nvSpPr>
          <p:cNvPr id="3" name="Content Placeholder 2"/>
          <p:cNvSpPr>
            <a:spLocks noGrp="1"/>
          </p:cNvSpPr>
          <p:nvPr>
            <p:ph idx="1"/>
          </p:nvPr>
        </p:nvSpPr>
        <p:spPr>
          <a:xfrm>
            <a:off x="243681" y="990600"/>
            <a:ext cx="10134600" cy="5562600"/>
          </a:xfrm>
        </p:spPr>
        <p:txBody>
          <a:bodyPr>
            <a:normAutofit fontScale="92500" lnSpcReduction="20000"/>
          </a:bodyPr>
          <a:lstStyle/>
          <a:p>
            <a:r>
              <a:rPr lang="en-IN" dirty="0" smtClean="0"/>
              <a:t>Separate classes shall be conducted by District programme officers for CHO induction</a:t>
            </a:r>
          </a:p>
          <a:p>
            <a:pPr lvl="1"/>
            <a:r>
              <a:rPr lang="en-IN" dirty="0" smtClean="0"/>
              <a:t>Regarding implementation of National programme at SC/ PHC level</a:t>
            </a:r>
          </a:p>
          <a:p>
            <a:pPr lvl="1"/>
            <a:r>
              <a:rPr lang="en-IN" dirty="0" smtClean="0"/>
              <a:t>Data collection formats and procedures to be thought</a:t>
            </a:r>
          </a:p>
          <a:p>
            <a:pPr lvl="1"/>
            <a:r>
              <a:rPr lang="en-IN" dirty="0" smtClean="0"/>
              <a:t>Field level workers roles and responsibilities and coordination to be </a:t>
            </a:r>
            <a:r>
              <a:rPr lang="en-IN" dirty="0" err="1" smtClean="0"/>
              <a:t>delt</a:t>
            </a:r>
            <a:r>
              <a:rPr lang="en-IN" dirty="0" smtClean="0"/>
              <a:t>- by Dist-Pos in all programmes</a:t>
            </a:r>
          </a:p>
          <a:p>
            <a:pPr lvl="1"/>
            <a:r>
              <a:rPr lang="en-IN" dirty="0" smtClean="0"/>
              <a:t>RCHO, FWO, DTO, NVBDCP Officer, DLO/ SNO e-hospital, FSSAI-DO, DSO has to provide information to CHOs with separate classes- to be coordinated by DSO</a:t>
            </a:r>
          </a:p>
          <a:p>
            <a:pPr lvl="1"/>
            <a:r>
              <a:rPr lang="en-IN" dirty="0" smtClean="0"/>
              <a:t>DHO- to provide overall view of NHM activities and protocols to be followed by CHOs in working atmosphere</a:t>
            </a:r>
          </a:p>
          <a:p>
            <a:pPr lvl="1"/>
            <a:r>
              <a:rPr lang="en-IN" dirty="0" smtClean="0"/>
              <a:t>All Classes are part of Regular curriculum:- PIC-of PSC has to coordinate with DSOs for making </a:t>
            </a:r>
            <a:r>
              <a:rPr lang="en-IN" dirty="0" err="1" smtClean="0"/>
              <a:t>classess</a:t>
            </a:r>
            <a:r>
              <a:rPr lang="en-IN" dirty="0" smtClean="0"/>
              <a:t> </a:t>
            </a:r>
            <a:r>
              <a:rPr lang="en-IN" dirty="0" err="1" smtClean="0"/>
              <a:t>arragements</a:t>
            </a:r>
            <a:r>
              <a:rPr lang="en-IN" dirty="0" smtClean="0"/>
              <a:t> including practical classes.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81" y="152400"/>
            <a:ext cx="9157572" cy="563562"/>
          </a:xfrm>
        </p:spPr>
        <p:txBody>
          <a:bodyPr>
            <a:noAutofit/>
          </a:bodyPr>
          <a:lstStyle/>
          <a:p>
            <a:r>
              <a:rPr lang="en-IN" sz="2400" dirty="0" smtClean="0"/>
              <a:t/>
            </a:r>
            <a:br>
              <a:rPr lang="en-IN" sz="2400" dirty="0" smtClean="0"/>
            </a:br>
            <a:r>
              <a:rPr lang="en-IN" sz="2400" dirty="0" smtClean="0"/>
              <a:t>The </a:t>
            </a:r>
            <a:r>
              <a:rPr lang="en-IN" sz="2400" dirty="0" smtClean="0"/>
              <a:t>training should be cover following topics suggested by the NHSRC.</a:t>
            </a:r>
            <a:br>
              <a:rPr lang="en-IN" sz="2400" dirty="0" smtClean="0"/>
            </a:br>
            <a:endParaRPr lang="en-US" sz="2400" dirty="0"/>
          </a:p>
        </p:txBody>
      </p:sp>
      <p:graphicFrame>
        <p:nvGraphicFramePr>
          <p:cNvPr id="4" name="Content Placeholder 3"/>
          <p:cNvGraphicFramePr>
            <a:graphicFrameLocks noGrp="1"/>
          </p:cNvGraphicFramePr>
          <p:nvPr>
            <p:ph idx="1"/>
          </p:nvPr>
        </p:nvGraphicFramePr>
        <p:xfrm>
          <a:off x="243681" y="914403"/>
          <a:ext cx="5029200" cy="5623834"/>
        </p:xfrm>
        <a:graphic>
          <a:graphicData uri="http://schemas.openxmlformats.org/drawingml/2006/table">
            <a:tbl>
              <a:tblPr/>
              <a:tblGrid>
                <a:gridCol w="5029200"/>
              </a:tblGrid>
              <a:tr h="469988">
                <a:tc>
                  <a:txBody>
                    <a:bodyPr/>
                    <a:lstStyle/>
                    <a:p>
                      <a:pPr algn="ctr" fontAlgn="b"/>
                      <a:r>
                        <a:rPr lang="en-IN" sz="1600" b="1" i="0" u="none" strike="noStrike" dirty="0" smtClean="0">
                          <a:solidFill>
                            <a:srgbClr val="000000"/>
                          </a:solidFill>
                          <a:latin typeface="Times New Roman"/>
                        </a:rPr>
                        <a:t>Session </a:t>
                      </a:r>
                    </a:p>
                    <a:p>
                      <a:pPr algn="ctr" fontAlgn="b"/>
                      <a:endParaRPr lang="en-IN" sz="1600" b="1" i="0" u="none" strike="noStrike" dirty="0">
                        <a:solidFill>
                          <a:srgbClr val="000000"/>
                        </a:solidFill>
                        <a:latin typeface="Times New Roman"/>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IN" sz="2000" b="0" i="0" u="none" strike="noStrike" dirty="0">
                          <a:solidFill>
                            <a:srgbClr val="000000"/>
                          </a:solidFill>
                          <a:latin typeface="Times New Roman"/>
                        </a:rPr>
                        <a:t>Welcome and introductions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US" sz="2000" b="0" i="0" u="none" strike="noStrike" dirty="0">
                          <a:solidFill>
                            <a:srgbClr val="000000"/>
                          </a:solidFill>
                          <a:latin typeface="Times New Roman"/>
                        </a:rPr>
                        <a:t>Overview of 15-days training program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IN" sz="2000" b="1" i="0" u="none" strike="noStrike" dirty="0">
                          <a:solidFill>
                            <a:srgbClr val="000000"/>
                          </a:solidFill>
                          <a:latin typeface="Times New Roman"/>
                        </a:rPr>
                        <a:t>Pre test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4492">
                <a:tc>
                  <a:txBody>
                    <a:bodyPr/>
                    <a:lstStyle/>
                    <a:p>
                      <a:pPr algn="l" fontAlgn="b"/>
                      <a:r>
                        <a:rPr lang="en-US" sz="2000" b="0" i="0" u="none" strike="noStrike" dirty="0">
                          <a:solidFill>
                            <a:srgbClr val="000000"/>
                          </a:solidFill>
                          <a:latin typeface="Times New Roman"/>
                        </a:rPr>
                        <a:t>Overview of Comprehensive Primary Health Care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US" sz="2000" b="0" i="0" u="none" strike="noStrike" dirty="0">
                          <a:solidFill>
                            <a:srgbClr val="000000"/>
                          </a:solidFill>
                          <a:latin typeface="Times New Roman"/>
                        </a:rPr>
                        <a:t>Roles of CHO and the SHC-HWC team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US" sz="2000" b="0" i="0" u="none" strike="noStrike" dirty="0">
                          <a:solidFill>
                            <a:srgbClr val="000000"/>
                          </a:solidFill>
                          <a:latin typeface="Times New Roman"/>
                        </a:rPr>
                        <a:t>Maternal health- pregnancy and child birth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IN" sz="2000" b="0" i="0" u="none" strike="noStrike" dirty="0">
                          <a:solidFill>
                            <a:srgbClr val="000000"/>
                          </a:solidFill>
                          <a:latin typeface="Times New Roman"/>
                        </a:rPr>
                        <a:t>Child health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US" sz="2000" b="0" i="0" u="none" strike="noStrike" dirty="0">
                          <a:solidFill>
                            <a:srgbClr val="000000"/>
                          </a:solidFill>
                          <a:latin typeface="Times New Roman"/>
                        </a:rPr>
                        <a:t>Family planning and Safe abortion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IN" sz="2000" b="0" i="0" u="none" strike="noStrike" dirty="0">
                          <a:solidFill>
                            <a:srgbClr val="000000"/>
                          </a:solidFill>
                          <a:latin typeface="Times New Roman"/>
                        </a:rPr>
                        <a:t>Adolescent health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338">
                <a:tc>
                  <a:txBody>
                    <a:bodyPr/>
                    <a:lstStyle/>
                    <a:p>
                      <a:pPr algn="l" fontAlgn="b"/>
                      <a:r>
                        <a:rPr lang="en-IN" sz="2000" b="0" i="0" u="none" strike="noStrike" dirty="0">
                          <a:solidFill>
                            <a:srgbClr val="000000"/>
                          </a:solidFill>
                          <a:latin typeface="Times New Roman"/>
                        </a:rPr>
                        <a:t>Acute simple illnesses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Content Placeholder 3"/>
          <p:cNvGraphicFramePr>
            <a:graphicFrameLocks/>
          </p:cNvGraphicFramePr>
          <p:nvPr/>
        </p:nvGraphicFramePr>
        <p:xfrm>
          <a:off x="5349081" y="914401"/>
          <a:ext cx="5105400" cy="5590494"/>
        </p:xfrm>
        <a:graphic>
          <a:graphicData uri="http://schemas.openxmlformats.org/drawingml/2006/table">
            <a:tbl>
              <a:tblPr/>
              <a:tblGrid>
                <a:gridCol w="5105400"/>
              </a:tblGrid>
              <a:tr h="469905">
                <a:tc>
                  <a:txBody>
                    <a:bodyPr/>
                    <a:lstStyle/>
                    <a:p>
                      <a:pPr algn="ctr" fontAlgn="b"/>
                      <a:r>
                        <a:rPr lang="en-IN" sz="1600" b="1" i="0" u="none" strike="noStrike" dirty="0" smtClean="0">
                          <a:solidFill>
                            <a:srgbClr val="000000"/>
                          </a:solidFill>
                          <a:latin typeface="Times New Roman"/>
                        </a:rPr>
                        <a:t>Session</a:t>
                      </a:r>
                    </a:p>
                    <a:p>
                      <a:pPr algn="ctr" fontAlgn="b"/>
                      <a:endParaRPr lang="en-IN" sz="1600" b="1" i="0" u="none" strike="noStrike" dirty="0">
                        <a:solidFill>
                          <a:srgbClr val="000000"/>
                        </a:solidFill>
                        <a:latin typeface="Times New Roman"/>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IN" sz="1800" b="0" i="0" u="none" strike="noStrike" dirty="0">
                          <a:solidFill>
                            <a:srgbClr val="000000"/>
                          </a:solidFill>
                          <a:latin typeface="Times New Roman"/>
                        </a:rPr>
                        <a:t>Knowing your population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US" sz="1800" b="0" i="0" u="none" strike="noStrike" dirty="0">
                          <a:solidFill>
                            <a:srgbClr val="000000"/>
                          </a:solidFill>
                          <a:latin typeface="Times New Roman"/>
                        </a:rPr>
                        <a:t>Expanded package of services under CPHC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4078">
                <a:tc>
                  <a:txBody>
                    <a:bodyPr/>
                    <a:lstStyle/>
                    <a:p>
                      <a:pPr algn="l" fontAlgn="b"/>
                      <a:r>
                        <a:rPr lang="en-IN" sz="1800" b="0" i="0" u="none" strike="noStrike" dirty="0">
                          <a:solidFill>
                            <a:srgbClr val="000000"/>
                          </a:solidFill>
                          <a:latin typeface="Times New Roman"/>
                        </a:rPr>
                        <a:t>Indicators for monitoring at SHC-HWC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600">
                <a:tc>
                  <a:txBody>
                    <a:bodyPr/>
                    <a:lstStyle/>
                    <a:p>
                      <a:pPr algn="l" fontAlgn="b"/>
                      <a:r>
                        <a:rPr lang="en-IN" sz="1800" b="0" i="0" u="none" strike="noStrike" dirty="0">
                          <a:solidFill>
                            <a:srgbClr val="000000"/>
                          </a:solidFill>
                          <a:latin typeface="Times New Roman"/>
                        </a:rPr>
                        <a:t>Performance linked incentives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US" sz="1800" b="0" i="0" u="none" strike="noStrike" dirty="0">
                          <a:solidFill>
                            <a:srgbClr val="000000"/>
                          </a:solidFill>
                          <a:latin typeface="Times New Roman"/>
                        </a:rPr>
                        <a:t>Communicable diseases – TB and Leprosy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992">
                <a:tc>
                  <a:txBody>
                    <a:bodyPr/>
                    <a:lstStyle/>
                    <a:p>
                      <a:pPr algn="l" fontAlgn="b"/>
                      <a:r>
                        <a:rPr lang="en-IN" sz="1800" b="0" i="0" u="none" strike="noStrike" dirty="0">
                          <a:solidFill>
                            <a:srgbClr val="000000"/>
                          </a:solidFill>
                          <a:latin typeface="Times New Roman"/>
                        </a:rPr>
                        <a:t>Communicable diseases – Dengue, Malaria, Kala-</a:t>
                      </a:r>
                      <a:r>
                        <a:rPr lang="en-IN" sz="1800" b="0" i="0" u="none" strike="noStrike" dirty="0" err="1">
                          <a:solidFill>
                            <a:srgbClr val="000000"/>
                          </a:solidFill>
                          <a:latin typeface="Times New Roman"/>
                        </a:rPr>
                        <a:t>azar</a:t>
                      </a:r>
                      <a:r>
                        <a:rPr lang="en-IN" sz="1800" b="0" i="0" u="none" strike="noStrike" dirty="0">
                          <a:solidFill>
                            <a:srgbClr val="000000"/>
                          </a:solidFill>
                          <a:latin typeface="Times New Roman"/>
                        </a:rPr>
                        <a:t>, HIV, Hepatitis, Rabies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IN" sz="1800" b="0" i="0" u="none" strike="noStrike" dirty="0">
                          <a:solidFill>
                            <a:srgbClr val="000000"/>
                          </a:solidFill>
                          <a:latin typeface="Times New Roman"/>
                        </a:rPr>
                        <a:t>Non-communicable diseases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IN" sz="1800" b="0" i="0" u="none" strike="noStrike" dirty="0">
                          <a:solidFill>
                            <a:srgbClr val="000000"/>
                          </a:solidFill>
                          <a:latin typeface="Times New Roman"/>
                        </a:rPr>
                        <a:t>Jan Arogya </a:t>
                      </a:r>
                      <a:r>
                        <a:rPr lang="en-IN" sz="1800" b="0" i="0" u="none" strike="noStrike" dirty="0" err="1">
                          <a:solidFill>
                            <a:srgbClr val="000000"/>
                          </a:solidFill>
                          <a:latin typeface="Times New Roman"/>
                        </a:rPr>
                        <a:t>Samiti</a:t>
                      </a:r>
                      <a:endParaRPr lang="en-IN" sz="1800" b="0" i="0" u="none" strike="noStrike" dirty="0">
                        <a:solidFill>
                          <a:srgbClr val="000000"/>
                        </a:solidFill>
                        <a:latin typeface="Times New Roman"/>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IN" sz="1800" b="0" i="0" u="none" strike="noStrike" dirty="0">
                          <a:solidFill>
                            <a:srgbClr val="000000"/>
                          </a:solidFill>
                          <a:latin typeface="Times New Roman"/>
                        </a:rPr>
                        <a:t>Gender and health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608">
                <a:tc>
                  <a:txBody>
                    <a:bodyPr/>
                    <a:lstStyle/>
                    <a:p>
                      <a:pPr algn="l" fontAlgn="b"/>
                      <a:r>
                        <a:rPr lang="en-IN" sz="1800" b="1" i="0" u="none" strike="noStrike" dirty="0">
                          <a:solidFill>
                            <a:srgbClr val="000000"/>
                          </a:solidFill>
                          <a:latin typeface="Times New Roman"/>
                        </a:rPr>
                        <a:t>Post-test and conclusion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IN" dirty="0" smtClean="0"/>
              <a:t>The cost of the training will be Rs.24000/per CHO</a:t>
            </a:r>
            <a:r>
              <a:rPr lang="en-IN" dirty="0" smtClean="0"/>
              <a:t>.</a:t>
            </a:r>
          </a:p>
          <a:p>
            <a:r>
              <a:rPr lang="en-IN" dirty="0" smtClean="0"/>
              <a:t>Details as </a:t>
            </a:r>
            <a:r>
              <a:rPr lang="en-IN" dirty="0" err="1" smtClean="0"/>
              <a:t>follows</a:t>
            </a:r>
            <a:r>
              <a:rPr lang="en-IN" dirty="0" err="1" smtClean="0">
                <a:hlinkClick r:id="rId2" action="ppaction://hlinkfile"/>
              </a:rPr>
              <a:t>Budget</a:t>
            </a:r>
            <a:r>
              <a:rPr lang="en-IN" dirty="0" smtClean="0">
                <a:hlinkClick r:id="rId2" action="ppaction://hlinkfile"/>
              </a:rPr>
              <a:t> </a:t>
            </a:r>
            <a:r>
              <a:rPr lang="en-IN" dirty="0" err="1" smtClean="0">
                <a:hlinkClick r:id="rId2" action="ppaction://hlinkfile"/>
              </a:rPr>
              <a:t>guidilines</a:t>
            </a:r>
            <a:r>
              <a:rPr lang="en-IN" dirty="0" smtClean="0">
                <a:hlinkClick r:id="rId2" action="ppaction://hlinkfile"/>
              </a:rPr>
              <a:t>\</a:t>
            </a:r>
            <a:r>
              <a:rPr lang="en-IN" dirty="0" err="1" smtClean="0">
                <a:hlinkClick r:id="rId2" action="ppaction://hlinkfile"/>
              </a:rPr>
              <a:t>Annxure</a:t>
            </a:r>
            <a:r>
              <a:rPr lang="en-IN" dirty="0" smtClean="0">
                <a:hlinkClick r:id="rId2" action="ppaction://hlinkfile"/>
              </a:rPr>
              <a:t> of BG.xlsx</a:t>
            </a:r>
            <a:endParaRPr lang="en-IN"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09" y="274638"/>
            <a:ext cx="9628346" cy="639762"/>
          </a:xfrm>
        </p:spPr>
        <p:txBody>
          <a:bodyPr>
            <a:normAutofit fontScale="90000"/>
          </a:bodyPr>
          <a:lstStyle/>
          <a:p>
            <a:r>
              <a:rPr lang="en-IN" dirty="0" smtClean="0"/>
              <a:t>Budget Details </a:t>
            </a:r>
            <a:endParaRPr lang="en-US" dirty="0"/>
          </a:p>
        </p:txBody>
      </p:sp>
      <p:graphicFrame>
        <p:nvGraphicFramePr>
          <p:cNvPr id="4" name="Content Placeholder 3"/>
          <p:cNvGraphicFramePr>
            <a:graphicFrameLocks noGrp="1"/>
          </p:cNvGraphicFramePr>
          <p:nvPr>
            <p:ph idx="1"/>
          </p:nvPr>
        </p:nvGraphicFramePr>
        <p:xfrm>
          <a:off x="167481" y="990601"/>
          <a:ext cx="9995693" cy="5831388"/>
        </p:xfrm>
        <a:graphic>
          <a:graphicData uri="http://schemas.openxmlformats.org/drawingml/2006/table">
            <a:tbl>
              <a:tblPr/>
              <a:tblGrid>
                <a:gridCol w="1391213"/>
                <a:gridCol w="775421"/>
                <a:gridCol w="851177"/>
                <a:gridCol w="464279"/>
                <a:gridCol w="598022"/>
                <a:gridCol w="911888"/>
                <a:gridCol w="607926"/>
                <a:gridCol w="4395767"/>
              </a:tblGrid>
              <a:tr h="1278635">
                <a:tc>
                  <a:txBody>
                    <a:bodyPr/>
                    <a:lstStyle/>
                    <a:p>
                      <a:pPr algn="ctr" fontAlgn="ctr"/>
                      <a:r>
                        <a:rPr lang="en-US" sz="1200" b="0" i="0" u="none" strike="noStrike" dirty="0">
                          <a:solidFill>
                            <a:srgbClr val="000000"/>
                          </a:solidFill>
                          <a:latin typeface="Calibri"/>
                        </a:rPr>
                        <a:t>Activity</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unit cost/Batch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Unit/each class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Duration in days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Total Units/Batch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approximate cost per CHO -/ training RS/CHO (min.30 CHOs /batch)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TOTAL Amount/Batch-30CHOs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latin typeface="Calibri"/>
                        </a:rPr>
                        <a:t>Remarks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4964">
                <a:tc>
                  <a:txBody>
                    <a:bodyPr/>
                    <a:lstStyle/>
                    <a:p>
                      <a:pPr algn="ctr" fontAlgn="ctr"/>
                      <a:r>
                        <a:rPr lang="en-US" sz="1200" b="0" i="0" u="none" strike="noStrike">
                          <a:solidFill>
                            <a:srgbClr val="000000"/>
                          </a:solidFill>
                          <a:latin typeface="Calibri"/>
                        </a:rPr>
                        <a:t>Specialty speakers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750 per Hour per batch per faculty</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6hours per day working days(6class)</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15</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90hours</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200" b="0" i="0" u="none" strike="noStrike" dirty="0">
                          <a:solidFill>
                            <a:srgbClr val="000000"/>
                          </a:solidFill>
                          <a:latin typeface="Calibri"/>
                        </a:rPr>
                        <a:t>2250</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200" b="0" i="0" u="none" strike="noStrike">
                          <a:solidFill>
                            <a:srgbClr val="000000"/>
                          </a:solidFill>
                          <a:latin typeface="Calibri"/>
                        </a:rPr>
                        <a:t>67500</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latin typeface="Calibri"/>
                        </a:rPr>
                        <a:t>Rs.750 provided to each speaker for conducting the class per 30 member batch as per the  schedule plan.</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9232">
                <a:tc>
                  <a:txBody>
                    <a:bodyPr/>
                    <a:lstStyle/>
                    <a:p>
                      <a:pPr algn="ctr" fontAlgn="ctr"/>
                      <a:r>
                        <a:rPr lang="en-US" sz="1200" b="0" i="0" u="none" strike="noStrike">
                          <a:solidFill>
                            <a:srgbClr val="000000"/>
                          </a:solidFill>
                          <a:latin typeface="Calibri"/>
                        </a:rPr>
                        <a:t>Data Entry Operators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200 per day</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latin typeface="Calibri"/>
                        </a:rPr>
                        <a:t>200per day/batch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latin typeface="Calibri"/>
                        </a:rPr>
                        <a:t>100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a:solidFill>
                            <a:srgbClr val="000000"/>
                          </a:solidFill>
                          <a:latin typeface="Calibri"/>
                        </a:rPr>
                        <a:t>3000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latin typeface="Calibri"/>
                        </a:rPr>
                        <a:t>for documentation, maintaining vouchers, preparation of SOE/ UC, Communication to DTCs/ DHS for planning , support for implementation and other support services. </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6926">
                <a:tc>
                  <a:txBody>
                    <a:bodyPr/>
                    <a:lstStyle/>
                    <a:p>
                      <a:pPr algn="ctr" fontAlgn="ctr"/>
                      <a:r>
                        <a:rPr lang="en-US" sz="1200" b="0" i="0" u="none" strike="noStrike">
                          <a:solidFill>
                            <a:srgbClr val="000000"/>
                          </a:solidFill>
                          <a:latin typeface="Calibri"/>
                        </a:rPr>
                        <a:t>Evaluation charges for faculty</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1500/-per evaluation</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3 -Sundays</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latin typeface="Calibri"/>
                        </a:rPr>
                        <a:t>150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200" b="0" i="0" u="none" strike="noStrike" dirty="0">
                          <a:solidFill>
                            <a:srgbClr val="000000"/>
                          </a:solidFill>
                          <a:latin typeface="Calibri"/>
                        </a:rPr>
                        <a:t>4500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latin typeface="Calibri"/>
                        </a:rPr>
                        <a:t>expenditure towards conducting the evaluation of the candidates at the week-end to know the knowledge attained in the training programme. The Evaluator will get Rs. 1000/ batch for doing the process. Remaining Rs. 500 / batch is completion of the process. the materials for evaluation shall be furnished from miscellaneous expenses provided to institutions. Any candidate who </a:t>
                      </a:r>
                      <a:r>
                        <a:rPr lang="en-US" sz="1300" b="0" i="0" u="none" strike="noStrike" dirty="0" smtClean="0">
                          <a:solidFill>
                            <a:srgbClr val="000000"/>
                          </a:solidFill>
                          <a:latin typeface="Calibri"/>
                        </a:rPr>
                        <a:t>fail </a:t>
                      </a:r>
                      <a:r>
                        <a:rPr lang="en-US" sz="1300" b="0" i="0" u="none" strike="noStrike" dirty="0">
                          <a:solidFill>
                            <a:srgbClr val="000000"/>
                          </a:solidFill>
                          <a:latin typeface="Calibri"/>
                        </a:rPr>
                        <a:t>to get minimum 50% marks in evaluation will be considered as failed and need to take another evaluation with his own expenditure. all candidates who are completed </a:t>
                      </a:r>
                      <a:r>
                        <a:rPr lang="en-US" sz="1300" b="0" i="0" u="none" strike="noStrike" dirty="0" smtClean="0">
                          <a:solidFill>
                            <a:srgbClr val="000000"/>
                          </a:solidFill>
                          <a:latin typeface="Calibri"/>
                        </a:rPr>
                        <a:t>successfully </a:t>
                      </a:r>
                      <a:r>
                        <a:rPr lang="en-US" sz="1300" b="0" i="0" u="none" strike="noStrike" dirty="0">
                          <a:solidFill>
                            <a:srgbClr val="000000"/>
                          </a:solidFill>
                          <a:latin typeface="Calibri"/>
                        </a:rPr>
                        <a:t>the  three evaluation process with minimum 50% marks in each process are considered as training completed. only </a:t>
                      </a:r>
                      <a:r>
                        <a:rPr lang="en-US" sz="1300" b="0" i="0" u="none" strike="noStrike" dirty="0" smtClean="0">
                          <a:solidFill>
                            <a:srgbClr val="000000"/>
                          </a:solidFill>
                          <a:latin typeface="Calibri"/>
                        </a:rPr>
                        <a:t>successful </a:t>
                      </a:r>
                      <a:r>
                        <a:rPr lang="en-US" sz="1300" b="0" i="0" u="none" strike="noStrike" dirty="0">
                          <a:solidFill>
                            <a:srgbClr val="000000"/>
                          </a:solidFill>
                          <a:latin typeface="Calibri"/>
                        </a:rPr>
                        <a:t>candidates are allowed to join back for institutions. the salaries of failed candidates (in evaluation) will be deducted by districts from the date of failure to till they are passed in evaluation process.</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09" y="274638"/>
            <a:ext cx="9628346" cy="715962"/>
          </a:xfrm>
        </p:spPr>
        <p:txBody>
          <a:bodyPr>
            <a:normAutofit fontScale="90000"/>
          </a:bodyPr>
          <a:lstStyle/>
          <a:p>
            <a:r>
              <a:rPr lang="en-IN" dirty="0" smtClean="0"/>
              <a:t>Budget Details </a:t>
            </a:r>
            <a:endParaRPr lang="en-US" dirty="0"/>
          </a:p>
        </p:txBody>
      </p:sp>
      <p:graphicFrame>
        <p:nvGraphicFramePr>
          <p:cNvPr id="4" name="Content Placeholder 3"/>
          <p:cNvGraphicFramePr>
            <a:graphicFrameLocks noGrp="1"/>
          </p:cNvGraphicFramePr>
          <p:nvPr>
            <p:ph idx="1"/>
          </p:nvPr>
        </p:nvGraphicFramePr>
        <p:xfrm>
          <a:off x="167481" y="1066801"/>
          <a:ext cx="10439400" cy="5580434"/>
        </p:xfrm>
        <a:graphic>
          <a:graphicData uri="http://schemas.openxmlformats.org/drawingml/2006/table">
            <a:tbl>
              <a:tblPr/>
              <a:tblGrid>
                <a:gridCol w="1989563"/>
                <a:gridCol w="557078"/>
                <a:gridCol w="636660"/>
                <a:gridCol w="308710"/>
                <a:gridCol w="769218"/>
                <a:gridCol w="952366"/>
                <a:gridCol w="634911"/>
                <a:gridCol w="4590894"/>
              </a:tblGrid>
              <a:tr h="2192029">
                <a:tc>
                  <a:txBody>
                    <a:bodyPr/>
                    <a:lstStyle/>
                    <a:p>
                      <a:pPr algn="ctr" fontAlgn="ctr"/>
                      <a:r>
                        <a:rPr lang="en-US" sz="1400" b="0" i="0" u="none" strike="noStrike" dirty="0">
                          <a:solidFill>
                            <a:srgbClr val="000000"/>
                          </a:solidFill>
                          <a:latin typeface="Calibri"/>
                        </a:rPr>
                        <a:t>Travel, Food , accommodation &amp; logistics  per CHO</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Calibri"/>
                        </a:rPr>
                        <a:t>Rs.30000/-day/batch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Calibri"/>
                        </a:rPr>
                        <a:t>1000per CHO/day</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latin typeface="Calibri"/>
                        </a:rPr>
                        <a:t>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latin typeface="Calibri"/>
                        </a:rPr>
                        <a:t>20000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latin typeface="Calibri"/>
                        </a:rPr>
                        <a:t>600000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latin typeface="Calibri"/>
                        </a:rPr>
                        <a:t>CHOs deputed for training have to make their own arrangements: for travel from their districts ( selected districts), </a:t>
                      </a:r>
                      <a:r>
                        <a:rPr lang="en-US" sz="1300" b="0" i="0" u="none" strike="noStrike" dirty="0" smtClean="0">
                          <a:solidFill>
                            <a:srgbClr val="000000"/>
                          </a:solidFill>
                          <a:latin typeface="Calibri"/>
                        </a:rPr>
                        <a:t>lodging, </a:t>
                      </a:r>
                      <a:r>
                        <a:rPr lang="en-US" sz="1300" b="0" i="0" u="none" strike="noStrike" dirty="0">
                          <a:solidFill>
                            <a:srgbClr val="000000"/>
                          </a:solidFill>
                          <a:latin typeface="Calibri"/>
                        </a:rPr>
                        <a:t>food expenditure and required logistics ( Pen, paper, material etc) for training. The training institute / Programme study </a:t>
                      </a:r>
                      <a:r>
                        <a:rPr lang="en-US" sz="1300" b="0" i="0" u="none" strike="noStrike" dirty="0" smtClean="0">
                          <a:solidFill>
                            <a:srgbClr val="000000"/>
                          </a:solidFill>
                          <a:latin typeface="Calibri"/>
                        </a:rPr>
                        <a:t>centers </a:t>
                      </a:r>
                      <a:r>
                        <a:rPr lang="en-US" sz="1300" b="0" i="0" u="none" strike="noStrike" dirty="0">
                          <a:solidFill>
                            <a:srgbClr val="000000"/>
                          </a:solidFill>
                          <a:latin typeface="Calibri"/>
                        </a:rPr>
                        <a:t>need to provide the list of requirements of logistics to CHOs for </a:t>
                      </a:r>
                      <a:r>
                        <a:rPr lang="en-US" sz="1300" b="0" i="0" u="none" strike="noStrike" dirty="0" smtClean="0">
                          <a:solidFill>
                            <a:srgbClr val="000000"/>
                          </a:solidFill>
                          <a:latin typeface="Calibri"/>
                        </a:rPr>
                        <a:t>successful completion </a:t>
                      </a:r>
                      <a:r>
                        <a:rPr lang="en-US" sz="1300" b="0" i="0" u="none" strike="noStrike" dirty="0">
                          <a:solidFill>
                            <a:srgbClr val="000000"/>
                          </a:solidFill>
                          <a:latin typeface="Calibri"/>
                        </a:rPr>
                        <a:t>of training. (Any institutions if they provide all the facilities can deduct the amount from the CHOs excluding the travel expenses). Institution to provide the funds to CHOs only if they are punctual &amp; attentive in all the classes with 100% </a:t>
                      </a:r>
                      <a:r>
                        <a:rPr lang="en-US" sz="1300" b="0" i="0" u="none" strike="noStrike" dirty="0" smtClean="0">
                          <a:solidFill>
                            <a:srgbClr val="000000"/>
                          </a:solidFill>
                          <a:latin typeface="Calibri"/>
                        </a:rPr>
                        <a:t>attendance </a:t>
                      </a:r>
                      <a:r>
                        <a:rPr lang="en-US" sz="1300" b="0" i="0" u="none" strike="noStrike" dirty="0">
                          <a:solidFill>
                            <a:srgbClr val="000000"/>
                          </a:solidFill>
                          <a:latin typeface="Calibri"/>
                        </a:rPr>
                        <a:t>for the day.</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8750">
                <a:tc>
                  <a:txBody>
                    <a:bodyPr/>
                    <a:lstStyle/>
                    <a:p>
                      <a:pPr algn="ctr" fontAlgn="ctr"/>
                      <a:r>
                        <a:rPr lang="en-US" sz="1400" b="0" i="0" u="none" strike="noStrike">
                          <a:solidFill>
                            <a:srgbClr val="000000"/>
                          </a:solidFill>
                          <a:latin typeface="Calibri"/>
                        </a:rPr>
                        <a:t>Advertisement/selection &amp; placement to Training(at the state level)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400" b="0" i="0" u="none" strike="noStrike">
                          <a:solidFill>
                            <a:srgbClr val="000000"/>
                          </a:solidFill>
                          <a:latin typeface="Calibri"/>
                        </a:rPr>
                        <a:t>30,000.00 per 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400" b="0" i="0" u="none" strike="noStrike" dirty="0">
                          <a:solidFill>
                            <a:srgbClr val="000000"/>
                          </a:solidFill>
                          <a:latin typeface="Calibri"/>
                        </a:rPr>
                        <a:t>1000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latin typeface="Calibri"/>
                        </a:rPr>
                        <a:t>30000</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latin typeface="Calibri"/>
                        </a:rPr>
                        <a:t>kept at state level for CHO selection process through online examination, the cost includes  advertisement to posts and payment for online exam process.</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4330">
                <a:tc>
                  <a:txBody>
                    <a:bodyPr/>
                    <a:lstStyle/>
                    <a:p>
                      <a:pPr algn="ctr" fontAlgn="ctr"/>
                      <a:r>
                        <a:rPr lang="en-US" sz="1400" b="0" i="0" u="none" strike="noStrike">
                          <a:solidFill>
                            <a:srgbClr val="000000"/>
                          </a:solidFill>
                          <a:latin typeface="Calibri"/>
                        </a:rPr>
                        <a:t>Miscellaneous(including petty) expenses for institutions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dirty="0">
                          <a:solidFill>
                            <a:srgbClr val="000000"/>
                          </a:solidFill>
                          <a:latin typeface="Calibri"/>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1400" b="0" i="0" u="none" strike="noStrike">
                          <a:solidFill>
                            <a:srgbClr val="000000"/>
                          </a:solidFill>
                          <a:latin typeface="Calibri"/>
                        </a:rPr>
                        <a:t>500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solidFill>
                            <a:srgbClr val="000000"/>
                          </a:solidFill>
                          <a:latin typeface="Calibri"/>
                        </a:rPr>
                        <a:t>15000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300" b="0" i="0" u="none" strike="noStrike" dirty="0">
                          <a:solidFill>
                            <a:srgbClr val="000000"/>
                          </a:solidFill>
                          <a:latin typeface="Calibri"/>
                        </a:rPr>
                        <a:t>Expenses for the institutions for smooth conduction of classes, for cleaning purpose (@ Rs 100/day/batch , Lab and clinical arrangements (at Rs. 50/day/CHO can be utilized for conducting additional Clinical / lab classes to CHOs), hiring of security person (@ Rs. 100/day/ batch). Engagement of dedicated 2 Programme In-charge person (@ Rs. 500/ day/ batch - 1. for coordination of theory classes and another for coordination to provide clinical exposure ) is included along with other petty expenses. the remaining amount can be utilized for </a:t>
                      </a:r>
                      <a:r>
                        <a:rPr lang="en-US" sz="1300" b="0" i="0" u="none" strike="noStrike" dirty="0" smtClean="0">
                          <a:solidFill>
                            <a:srgbClr val="000000"/>
                          </a:solidFill>
                          <a:latin typeface="Calibri"/>
                        </a:rPr>
                        <a:t>strengthening </a:t>
                      </a:r>
                      <a:r>
                        <a:rPr lang="en-US" sz="1300" b="0" i="0" u="none" strike="noStrike" dirty="0">
                          <a:solidFill>
                            <a:srgbClr val="000000"/>
                          </a:solidFill>
                          <a:latin typeface="Calibri"/>
                        </a:rPr>
                        <a:t>the programme including provision of evaluation materials and for un-foreseen expenses) </a:t>
                      </a:r>
                    </a:p>
                  </a:txBody>
                  <a:tcPr marL="6757" marR="6757" marT="6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5325">
                <a:tc gridSpan="5">
                  <a:txBody>
                    <a:bodyPr/>
                    <a:lstStyle/>
                    <a:p>
                      <a:pPr algn="ctr" fontAlgn="ctr"/>
                      <a:r>
                        <a:rPr lang="en-US" sz="1400" b="1" i="0" u="none" strike="noStrike" dirty="0">
                          <a:solidFill>
                            <a:srgbClr val="000000"/>
                          </a:solidFill>
                          <a:latin typeface="Calibri"/>
                        </a:rPr>
                        <a:t>Total Cost for the 15days training per CHO /Batch</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latin typeface="Calibri"/>
                        </a:rPr>
                        <a:t>24000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latin typeface="Calibri"/>
                        </a:rPr>
                        <a:t>720000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latin typeface="Calibri"/>
                        </a:rPr>
                        <a:t>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922146834"/>
              </p:ext>
            </p:extLst>
          </p:nvPr>
        </p:nvGraphicFramePr>
        <p:xfrm>
          <a:off x="445759" y="1828802"/>
          <a:ext cx="9360888" cy="2286001"/>
        </p:xfrm>
        <a:graphic>
          <a:graphicData uri="http://schemas.openxmlformats.org/drawingml/2006/table">
            <a:tbl>
              <a:tblPr firstRow="1" bandRow="1">
                <a:tableStyleId>{5C22544A-7EE6-4342-B048-85BDC9FD1C3A}</a:tableStyleId>
              </a:tblPr>
              <a:tblGrid>
                <a:gridCol w="1626909"/>
                <a:gridCol w="1626909"/>
                <a:gridCol w="1522146"/>
                <a:gridCol w="1528308"/>
                <a:gridCol w="1528308"/>
                <a:gridCol w="1528308"/>
              </a:tblGrid>
              <a:tr h="671976">
                <a:tc>
                  <a:txBody>
                    <a:bodyPr/>
                    <a:lstStyle/>
                    <a:p>
                      <a:pPr>
                        <a:lnSpc>
                          <a:spcPct val="150000"/>
                        </a:lnSpc>
                      </a:pPr>
                      <a:endParaRPr lang="en-US" sz="2000" b="1" dirty="0"/>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solidFill>
                            <a:schemeClr val="tx1"/>
                          </a:solidFill>
                          <a:latin typeface="Times New Roman" pitchFamily="18" charset="0"/>
                          <a:cs typeface="Times New Roman" pitchFamily="18" charset="0"/>
                        </a:rPr>
                        <a:t>NFHS-1</a:t>
                      </a:r>
                      <a:endParaRPr lang="en-US" sz="1800" b="1" dirty="0">
                        <a:solidFill>
                          <a:schemeClr val="tx1"/>
                        </a:solidFill>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solidFill>
                            <a:schemeClr val="tx1"/>
                          </a:solidFill>
                          <a:latin typeface="Times New Roman" pitchFamily="18" charset="0"/>
                          <a:cs typeface="Times New Roman" pitchFamily="18" charset="0"/>
                        </a:rPr>
                        <a:t>NFHS-2</a:t>
                      </a:r>
                      <a:endParaRPr lang="en-US" sz="1800" b="1" dirty="0">
                        <a:solidFill>
                          <a:schemeClr val="tx1"/>
                        </a:solidFill>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solidFill>
                            <a:schemeClr val="tx1"/>
                          </a:solidFill>
                          <a:latin typeface="Times New Roman" pitchFamily="18" charset="0"/>
                          <a:cs typeface="Times New Roman" pitchFamily="18" charset="0"/>
                        </a:rPr>
                        <a:t>NFHS-3</a:t>
                      </a:r>
                      <a:endParaRPr lang="en-US" sz="1800" b="1" dirty="0">
                        <a:solidFill>
                          <a:schemeClr val="tx1"/>
                        </a:solidFill>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solidFill>
                            <a:schemeClr val="tx1"/>
                          </a:solidFill>
                          <a:latin typeface="Times New Roman" pitchFamily="18" charset="0"/>
                          <a:cs typeface="Times New Roman" pitchFamily="18" charset="0"/>
                        </a:rPr>
                        <a:t>NFHS-4</a:t>
                      </a:r>
                      <a:endParaRPr lang="en-US" sz="1800" b="1" dirty="0">
                        <a:solidFill>
                          <a:schemeClr val="tx1"/>
                        </a:solidFill>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b="1" dirty="0" smtClean="0">
                          <a:solidFill>
                            <a:schemeClr val="tx1"/>
                          </a:solidFill>
                          <a:latin typeface="Times New Roman" pitchFamily="18" charset="0"/>
                          <a:cs typeface="Times New Roman" pitchFamily="18" charset="0"/>
                        </a:rPr>
                        <a:t>NFHS-5</a:t>
                      </a: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976">
                <a:tc>
                  <a:txBody>
                    <a:bodyPr/>
                    <a:lstStyle/>
                    <a:p>
                      <a:pPr>
                        <a:lnSpc>
                          <a:spcPct val="150000"/>
                        </a:lnSpc>
                      </a:pPr>
                      <a:r>
                        <a:rPr lang="en-US" sz="2000" b="1" dirty="0" smtClean="0">
                          <a:latin typeface="Times New Roman" pitchFamily="18" charset="0"/>
                          <a:cs typeface="Times New Roman" pitchFamily="18" charset="0"/>
                        </a:rPr>
                        <a:t>India</a:t>
                      </a:r>
                      <a:endParaRPr lang="en-US" sz="20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43.9</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44.2</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50.7</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51</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NA</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049">
                <a:tc>
                  <a:txBody>
                    <a:bodyPr/>
                    <a:lstStyle/>
                    <a:p>
                      <a:pPr>
                        <a:lnSpc>
                          <a:spcPct val="150000"/>
                        </a:lnSpc>
                      </a:pPr>
                      <a:r>
                        <a:rPr lang="en-US" sz="2000" b="1" dirty="0" smtClean="0">
                          <a:latin typeface="Times New Roman" pitchFamily="18" charset="0"/>
                          <a:cs typeface="Times New Roman" pitchFamily="18" charset="0"/>
                        </a:rPr>
                        <a:t>Karnataka</a:t>
                      </a:r>
                      <a:endParaRPr lang="en-US" sz="20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73.5</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72.4</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800" b="1" dirty="0" smtClean="0">
                          <a:latin typeface="Times New Roman" pitchFamily="18" charset="0"/>
                          <a:cs typeface="Times New Roman" pitchFamily="18" charset="0"/>
                        </a:rPr>
                        <a:t>79.3</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b="1" dirty="0" smtClean="0">
                          <a:latin typeface="Times New Roman" pitchFamily="18" charset="0"/>
                          <a:cs typeface="Times New Roman" pitchFamily="18" charset="0"/>
                        </a:rPr>
                        <a:t>70.1 </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b="1" dirty="0" smtClean="0">
                          <a:latin typeface="Times New Roman" pitchFamily="18" charset="0"/>
                          <a:cs typeface="Times New Roman" pitchFamily="18" charset="0"/>
                        </a:rPr>
                        <a:t>70.9</a:t>
                      </a:r>
                      <a:endParaRPr lang="en-US" sz="1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624059" y="533401"/>
            <a:ext cx="9539196" cy="646331"/>
          </a:xfrm>
          <a:prstGeom prst="rect">
            <a:avLst/>
          </a:prstGeom>
        </p:spPr>
        <p:txBody>
          <a:bodyPr wrap="square">
            <a:spAutoFit/>
          </a:bodyPr>
          <a:lstStyle/>
          <a:p>
            <a:pPr algn="ctr">
              <a:lnSpc>
                <a:spcPct val="150000"/>
              </a:lnSpc>
              <a:spcBef>
                <a:spcPts val="600"/>
              </a:spcBef>
            </a:pPr>
            <a:r>
              <a:rPr lang="en-US" sz="2400" b="1" dirty="0" smtClean="0">
                <a:latin typeface="Times New Roman" pitchFamily="18" charset="0"/>
                <a:cs typeface="Times New Roman" pitchFamily="18" charset="0"/>
              </a:rPr>
              <a:t>Trends in Antenatal care Visit (4 ANC) in Karnataka and India</a:t>
            </a:r>
            <a:endParaRPr lang="en-US"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692339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For Non-integrated Curriculum CHO training</a:t>
            </a:r>
            <a:endParaRPr lang="en-US" dirty="0"/>
          </a:p>
        </p:txBody>
      </p:sp>
      <p:sp>
        <p:nvSpPr>
          <p:cNvPr id="3" name="Content Placeholder 2"/>
          <p:cNvSpPr>
            <a:spLocks noGrp="1"/>
          </p:cNvSpPr>
          <p:nvPr>
            <p:ph idx="1"/>
          </p:nvPr>
        </p:nvSpPr>
        <p:spPr/>
        <p:txBody>
          <a:bodyPr>
            <a:normAutofit fontScale="85000" lnSpcReduction="10000"/>
          </a:bodyPr>
          <a:lstStyle/>
          <a:p>
            <a:r>
              <a:rPr lang="en-IN" dirty="0" smtClean="0"/>
              <a:t>The CCH ( CPCH) bridge programme will continue as per schedule</a:t>
            </a:r>
          </a:p>
          <a:p>
            <a:r>
              <a:rPr lang="en-IN" dirty="0" smtClean="0"/>
              <a:t>Involvement of RGUHS as Nodal agency is still under scrutiny</a:t>
            </a:r>
          </a:p>
          <a:p>
            <a:r>
              <a:rPr lang="en-IN" dirty="0" smtClean="0"/>
              <a:t>The timelines are been shortened  ( probably for 4 months only)</a:t>
            </a:r>
          </a:p>
          <a:p>
            <a:r>
              <a:rPr lang="en-IN" dirty="0" smtClean="0"/>
              <a:t>All the CPCH curriculum shall be completed ( 540 hours of teaching, evaluation) within- 4 months</a:t>
            </a:r>
          </a:p>
          <a:p>
            <a:r>
              <a:rPr lang="en-IN" dirty="0" smtClean="0"/>
              <a:t>PSCs to conduct practical classes even on Sundays and Holidays to complete the syllabus.</a:t>
            </a:r>
          </a:p>
          <a:p>
            <a:r>
              <a:rPr lang="en-IN" dirty="0" smtClean="0"/>
              <a:t>Other conditions are same as in previous batches</a:t>
            </a:r>
          </a:p>
          <a:p>
            <a:r>
              <a:rPr lang="en-IN" dirty="0" smtClean="0"/>
              <a:t>Financial envelope will be continued as like in previous batches.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572740993"/>
              </p:ext>
            </p:extLst>
          </p:nvPr>
        </p:nvGraphicFramePr>
        <p:xfrm>
          <a:off x="267454" y="1371602"/>
          <a:ext cx="10430708" cy="2561007"/>
        </p:xfrm>
        <a:graphic>
          <a:graphicData uri="http://schemas.openxmlformats.org/drawingml/2006/table">
            <a:tbl>
              <a:tblPr firstRow="1" bandRow="1">
                <a:tableStyleId>{5C22544A-7EE6-4342-B048-85BDC9FD1C3A}</a:tableStyleId>
              </a:tblPr>
              <a:tblGrid>
                <a:gridCol w="2187175"/>
                <a:gridCol w="1693875"/>
                <a:gridCol w="1604725"/>
                <a:gridCol w="1604725"/>
                <a:gridCol w="1515573"/>
                <a:gridCol w="1824635"/>
              </a:tblGrid>
              <a:tr h="924196">
                <a:tc>
                  <a:txBody>
                    <a:bodyPr/>
                    <a:lstStyle/>
                    <a:p>
                      <a:pPr algn="ctr"/>
                      <a:endParaRPr lang="en-US" sz="3200" dirty="0">
                        <a:solidFill>
                          <a:schemeClr val="tx1"/>
                        </a:solidFill>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NFHS-1 </a:t>
                      </a:r>
                    </a:p>
                  </a:txBody>
                  <a:tcPr marL="11144" marR="11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NFHS-2 </a:t>
                      </a:r>
                    </a:p>
                  </a:txBody>
                  <a:tcPr marL="11144" marR="11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NFHS-3 </a:t>
                      </a:r>
                    </a:p>
                  </a:txBody>
                  <a:tcPr marL="11144" marR="11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NFHS-4</a:t>
                      </a:r>
                    </a:p>
                  </a:txBody>
                  <a:tcPr marL="11144" marR="11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ctr"/>
                      <a:r>
                        <a:rPr lang="en-US" sz="2800" b="1" i="0" u="none" strike="noStrike" dirty="0">
                          <a:solidFill>
                            <a:srgbClr val="000000"/>
                          </a:solidFill>
                          <a:latin typeface="Times New Roman" pitchFamily="18" charset="0"/>
                          <a:cs typeface="Times New Roman" pitchFamily="18" charset="0"/>
                        </a:rPr>
                        <a:t>NFHS-5</a:t>
                      </a:r>
                    </a:p>
                  </a:txBody>
                  <a:tcPr marL="11144" marR="11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709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itchFamily="18" charset="0"/>
                          <a:cs typeface="Times New Roman" pitchFamily="18" charset="0"/>
                        </a:rPr>
                        <a:t>Karnataka</a:t>
                      </a: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latin typeface="Times New Roman" pitchFamily="18" charset="0"/>
                          <a:cs typeface="Times New Roman" pitchFamily="18" charset="0"/>
                        </a:rPr>
                        <a:t>2.9</a:t>
                      </a: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2.13</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2.1</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1.7</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1.8</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765900">
                <a:tc>
                  <a:txBody>
                    <a:bodyPr/>
                    <a:lstStyle/>
                    <a:p>
                      <a:pPr>
                        <a:lnSpc>
                          <a:spcPct val="100000"/>
                        </a:lnSpc>
                      </a:pPr>
                      <a:r>
                        <a:rPr lang="en-US" sz="2800" b="1" dirty="0" smtClean="0">
                          <a:latin typeface="Times New Roman" pitchFamily="18" charset="0"/>
                          <a:cs typeface="Times New Roman" pitchFamily="18" charset="0"/>
                        </a:rPr>
                        <a:t>India</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3.36</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800" b="1" dirty="0" smtClean="0">
                          <a:latin typeface="Times New Roman" pitchFamily="18" charset="0"/>
                          <a:cs typeface="Times New Roman" pitchFamily="18" charset="0"/>
                        </a:rPr>
                        <a:t>2.85</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2.7</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2.2</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pPr>
                      <a:r>
                        <a:rPr lang="en-US" sz="2800" b="1" dirty="0" smtClean="0">
                          <a:latin typeface="Times New Roman" pitchFamily="18" charset="0"/>
                          <a:cs typeface="Times New Roman" pitchFamily="18" charset="0"/>
                        </a:rPr>
                        <a:t>NA</a:t>
                      </a:r>
                      <a:endParaRPr lang="en-US" sz="2800" b="1" dirty="0">
                        <a:latin typeface="Times New Roman" pitchFamily="18" charset="0"/>
                        <a:cs typeface="Times New Roman" pitchFamily="18" charset="0"/>
                      </a:endParaRPr>
                    </a:p>
                  </a:txBody>
                  <a:tcPr marL="106981" marR="1069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3" name="Rectangle 2"/>
          <p:cNvSpPr/>
          <p:nvPr/>
        </p:nvSpPr>
        <p:spPr>
          <a:xfrm>
            <a:off x="1604725" y="1"/>
            <a:ext cx="7667017" cy="1323439"/>
          </a:xfrm>
          <a:prstGeom prst="rect">
            <a:avLst/>
          </a:prstGeom>
        </p:spPr>
        <p:txBody>
          <a:bodyPr wrap="square">
            <a:spAutoFit/>
          </a:bodyPr>
          <a:lstStyle/>
          <a:p>
            <a:pPr algn="ctr"/>
            <a:r>
              <a:rPr lang="en-US" sz="4000" b="1" dirty="0" smtClean="0">
                <a:latin typeface="Times New Roman" pitchFamily="18" charset="0"/>
                <a:cs typeface="Times New Roman" pitchFamily="18" charset="0"/>
              </a:rPr>
              <a:t>Trends of Total fertility </a:t>
            </a:r>
            <a:r>
              <a:rPr lang="en-US" sz="4000" b="1" baseline="0" dirty="0" smtClean="0">
                <a:latin typeface="Times New Roman" pitchFamily="18" charset="0"/>
                <a:cs typeface="Times New Roman" pitchFamily="18" charset="0"/>
              </a:rPr>
              <a:t>Rate </a:t>
            </a:r>
            <a:r>
              <a:rPr lang="en-US" sz="4000" dirty="0" smtClean="0"/>
              <a:t> </a:t>
            </a:r>
            <a:r>
              <a:rPr lang="en-US" sz="4000" b="1" dirty="0" smtClean="0">
                <a:latin typeface="Times New Roman" pitchFamily="18" charset="0"/>
                <a:cs typeface="Times New Roman" pitchFamily="18" charset="0"/>
              </a:rPr>
              <a:t>(children per woman)</a:t>
            </a:r>
            <a:r>
              <a:rPr lang="en-US" sz="4000" b="1" baseline="0"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427229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59" y="274638"/>
            <a:ext cx="9539196" cy="868362"/>
          </a:xfrm>
        </p:spPr>
        <p:txBody>
          <a:bodyPr>
            <a:normAutofit fontScale="90000"/>
          </a:bodyPr>
          <a:lstStyle/>
          <a:p>
            <a:r>
              <a:rPr lang="en-US" dirty="0" smtClean="0">
                <a:latin typeface="Times New Roman" pitchFamily="18" charset="0"/>
                <a:cs typeface="Times New Roman" pitchFamily="18" charset="0"/>
              </a:rPr>
              <a:t>HEALTH CARE </a:t>
            </a:r>
            <a:r>
              <a:rPr lang="en-US" dirty="0" smtClean="0">
                <a:latin typeface="Times New Roman" pitchFamily="18" charset="0"/>
                <a:cs typeface="Times New Roman" pitchFamily="18" charset="0"/>
              </a:rPr>
              <a:t>SERVICES - Requirement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56607" y="1066800"/>
            <a:ext cx="9984952" cy="5562600"/>
          </a:xfrm>
        </p:spPr>
        <p:txBody>
          <a:bodyPr>
            <a:normAutofit lnSpcReduction="10000"/>
          </a:bodyPr>
          <a:lstStyle/>
          <a:p>
            <a:r>
              <a:rPr lang="en-US" dirty="0" smtClean="0">
                <a:latin typeface="Times New Roman" pitchFamily="18" charset="0"/>
                <a:cs typeface="Times New Roman" pitchFamily="18" charset="0"/>
              </a:rPr>
              <a:t>Health services should be organized to meet the need of entire population and not merely selected groups </a:t>
            </a:r>
          </a:p>
          <a:p>
            <a:pPr>
              <a:buNone/>
            </a:pPr>
            <a:r>
              <a:rPr lang="en-US" dirty="0" smtClean="0">
                <a:latin typeface="Times New Roman" pitchFamily="18" charset="0"/>
                <a:cs typeface="Times New Roman" pitchFamily="18" charset="0"/>
              </a:rPr>
              <a:t>• The best way to provide health care to underserved rural and urban poor is to develop effective Primary Health Care services supported by an appropriate referral system. </a:t>
            </a:r>
            <a:endParaRPr lang="en-US" dirty="0" smtClean="0">
              <a:latin typeface="Times New Roman" pitchFamily="18" charset="0"/>
              <a:cs typeface="Times New Roman" pitchFamily="18" charset="0"/>
            </a:endParaRPr>
          </a:p>
          <a:p>
            <a:r>
              <a:rPr lang="en-IN" dirty="0" smtClean="0">
                <a:latin typeface="Times New Roman" pitchFamily="18" charset="0"/>
                <a:cs typeface="Times New Roman" pitchFamily="18" charset="0"/>
              </a:rPr>
              <a:t>2006 World Health Report – indicated that critical requirement of Health professional per 10000 population shall be &gt;28 ( includes Doctors and paramedics) </a:t>
            </a:r>
          </a:p>
          <a:p>
            <a:pPr lvl="1"/>
            <a:r>
              <a:rPr lang="en-IN" dirty="0" smtClean="0">
                <a:latin typeface="Times New Roman" pitchFamily="18" charset="0"/>
                <a:cs typeface="Times New Roman" pitchFamily="18" charset="0"/>
              </a:rPr>
              <a:t>Must required to attain RCH goals</a:t>
            </a:r>
          </a:p>
          <a:p>
            <a:pPr lvl="1"/>
            <a:r>
              <a:rPr lang="en-IN" dirty="0" smtClean="0">
                <a:latin typeface="Times New Roman" pitchFamily="18" charset="0"/>
                <a:cs typeface="Times New Roman" pitchFamily="18" charset="0"/>
              </a:rPr>
              <a:t>We had &lt; than 50% at that time</a:t>
            </a:r>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39295</TotalTime>
  <Words>4973</Words>
  <Application>Microsoft Office PowerPoint</Application>
  <PresentationFormat>Custom</PresentationFormat>
  <Paragraphs>835</Paragraphs>
  <Slides>70</Slides>
  <Notes>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CHO  Induction training Programee  2021-2022 </vt:lpstr>
      <vt:lpstr>Slide 2</vt:lpstr>
      <vt:lpstr>Slide 3</vt:lpstr>
      <vt:lpstr>Trends of Death Rate (%) since 2000 to 2019  </vt:lpstr>
      <vt:lpstr>Trends of Birth Rate (%) since 2000 to 2019</vt:lpstr>
      <vt:lpstr>Slide 6</vt:lpstr>
      <vt:lpstr>Slide 7</vt:lpstr>
      <vt:lpstr>Slide 8</vt:lpstr>
      <vt:lpstr>HEALTH CARE SERVICES - Requirement</vt:lpstr>
      <vt:lpstr>Slide 10</vt:lpstr>
      <vt:lpstr>AB-ArK – HWCs -Introduction </vt:lpstr>
      <vt:lpstr>Aims of the program</vt:lpstr>
      <vt:lpstr>Slide 13</vt:lpstr>
      <vt:lpstr>Slide 14</vt:lpstr>
      <vt:lpstr>Slide 15</vt:lpstr>
      <vt:lpstr>Slide 16</vt:lpstr>
      <vt:lpstr>Slide 17</vt:lpstr>
      <vt:lpstr>CHOs Expected To Perform The Following Three Functions</vt:lpstr>
      <vt:lpstr>Slide 19</vt:lpstr>
      <vt:lpstr>Work coordination of CHO</vt:lpstr>
      <vt:lpstr>As a CHO, need to work in close coordination with</vt:lpstr>
      <vt:lpstr>Organization of Comprehensive Primary Health Care</vt:lpstr>
      <vt:lpstr>Slide 23</vt:lpstr>
      <vt:lpstr>Conversion of SC,PHC,UPHC into HWCs</vt:lpstr>
      <vt:lpstr> Key Elements to Roll out CPHC</vt:lpstr>
      <vt:lpstr>Slide 26</vt:lpstr>
      <vt:lpstr>Packages of services under CPHC-UHC – Basic functions</vt:lpstr>
      <vt:lpstr>Slide 28</vt:lpstr>
      <vt:lpstr>CHO - ROLES AND RESPONSIBILITIES</vt:lpstr>
      <vt:lpstr>1. CARE IN PREGNANCY AND CHILD BIRTH</vt:lpstr>
      <vt:lpstr>Maternal Mortality Ratio (MMR) (Per 100000 Live Births) As per (SRS) </vt:lpstr>
      <vt:lpstr>SDG Health related Targets</vt:lpstr>
      <vt:lpstr>Slide 33</vt:lpstr>
      <vt:lpstr>Slide 34</vt:lpstr>
      <vt:lpstr>2. NEONATAL AND INFANT HEALTH</vt:lpstr>
      <vt:lpstr>Slide 36</vt:lpstr>
      <vt:lpstr>Trends of Under Five Mortality rate (U5MR) </vt:lpstr>
      <vt:lpstr>SDG 3 Targets</vt:lpstr>
      <vt:lpstr>Slide 39</vt:lpstr>
      <vt:lpstr>3. CHILDHOOD AND ADOLESCENT HEALTH CARE SERVICES INCLUDING IMMUNIZATION</vt:lpstr>
      <vt:lpstr>Slide 41</vt:lpstr>
      <vt:lpstr>Slide 42</vt:lpstr>
      <vt:lpstr> 4. FAMILY PLANNING, CONTRACEPTIVE SERVICES AND OTHER REPRODUCTIVE CARE SERVICES</vt:lpstr>
      <vt:lpstr>Slide 44</vt:lpstr>
      <vt:lpstr>5.MANAGEMENT OF COMMUNICABLE DISEASES AND GENERAL OUTPATIENT CARE OR ACUTE SIMPLE ILLNESS AND MINOR AILMENTS </vt:lpstr>
      <vt:lpstr> 6.MANAGEMENT OF COMMUNICABLE DISEASES: NATIONAL HEALTH PROGRAMS (TUBERCULOSIS, LEPROSY, HEPATITIS, HIV-AIDS, MALARIA,KALA-AZAR, FILARIASIS AND OTHER VECTOR BORNE DISEASES</vt:lpstr>
      <vt:lpstr>Slide 47</vt:lpstr>
      <vt:lpstr>7. PREVENTION, SCREENING AND MANAGEMENT OF NON-COMMUNICABLE DISEASES</vt:lpstr>
      <vt:lpstr>Slide 49</vt:lpstr>
      <vt:lpstr>Slide 50</vt:lpstr>
      <vt:lpstr>8. SCREENING AND BASIC MANAGEMENT OF MENTAL HEALTH AILMENTS</vt:lpstr>
      <vt:lpstr>9. CARE FOR COMMON OPHTHALMIC AND ENT PROBLEMS</vt:lpstr>
      <vt:lpstr>10. BASIC ORAL HEALTH CARE</vt:lpstr>
      <vt:lpstr>11. ELDERLY AND PALLIATIVE HEALTH CARE SERVICES</vt:lpstr>
      <vt:lpstr>  12. EMERGENCY MEDICAL SERVICES, INCLUDING FOR TRAUMA  AND BURNS </vt:lpstr>
      <vt:lpstr>Slide 56</vt:lpstr>
      <vt:lpstr>SKILLS TO BE PRACTICED AT SC-HWC</vt:lpstr>
      <vt:lpstr>Slide 58</vt:lpstr>
      <vt:lpstr>Slide 59</vt:lpstr>
      <vt:lpstr>Slide 60</vt:lpstr>
      <vt:lpstr>FLOW OF INFORMATION</vt:lpstr>
      <vt:lpstr>LIST OF INDICATORS TO ASSESS THE MONTHLY PERFORMANCE OF MLHP</vt:lpstr>
      <vt:lpstr>Slide 63</vt:lpstr>
      <vt:lpstr>1.0 Role of PSCs- in implementing CHO induction programme </vt:lpstr>
      <vt:lpstr>Involvement of NHM officers</vt:lpstr>
      <vt:lpstr> The training should be cover following topics suggested by the NHSRC. </vt:lpstr>
      <vt:lpstr>Slide 67</vt:lpstr>
      <vt:lpstr>Budget Details </vt:lpstr>
      <vt:lpstr>Budget Details </vt:lpstr>
      <vt:lpstr>For Non-integrated Curriculum CHO training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PAVILION</dc:creator>
  <cp:lastModifiedBy>cphcuhc</cp:lastModifiedBy>
  <cp:revision>476</cp:revision>
  <dcterms:created xsi:type="dcterms:W3CDTF">2021-03-17T06:20:33Z</dcterms:created>
  <dcterms:modified xsi:type="dcterms:W3CDTF">2021-09-06T10:40:37Z</dcterms:modified>
</cp:coreProperties>
</file>