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6" r:id="rId2"/>
    <p:sldId id="301" r:id="rId3"/>
    <p:sldId id="316" r:id="rId4"/>
    <p:sldId id="363" r:id="rId5"/>
    <p:sldId id="303" r:id="rId6"/>
    <p:sldId id="364" r:id="rId7"/>
    <p:sldId id="365" r:id="rId8"/>
    <p:sldId id="366" r:id="rId9"/>
    <p:sldId id="352" r:id="rId10"/>
    <p:sldId id="367" r:id="rId11"/>
    <p:sldId id="353" r:id="rId12"/>
    <p:sldId id="368" r:id="rId13"/>
    <p:sldId id="325" r:id="rId14"/>
    <p:sldId id="369" r:id="rId15"/>
    <p:sldId id="327" r:id="rId16"/>
    <p:sldId id="377" r:id="rId17"/>
    <p:sldId id="298" r:id="rId18"/>
    <p:sldId id="299" r:id="rId19"/>
    <p:sldId id="370" r:id="rId20"/>
    <p:sldId id="300" r:id="rId21"/>
    <p:sldId id="371" r:id="rId22"/>
    <p:sldId id="372" r:id="rId23"/>
    <p:sldId id="354" r:id="rId24"/>
    <p:sldId id="333" r:id="rId25"/>
    <p:sldId id="376" r:id="rId26"/>
    <p:sldId id="378" r:id="rId27"/>
    <p:sldId id="276" r:id="rId28"/>
    <p:sldId id="277" r:id="rId29"/>
    <p:sldId id="278" r:id="rId30"/>
    <p:sldId id="279" r:id="rId31"/>
    <p:sldId id="380" r:id="rId32"/>
  </p:sldIdLst>
  <p:sldSz cx="106981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234"/>
      </p:cViewPr>
      <p:guideLst>
        <p:guide orient="horz" pos="2160"/>
        <p:guide pos="3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EAA46-A2B3-4A1D-A9E9-B6DE037D6B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E3A44-3F5D-4B62-A4FB-F360D7F9DC31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Clinical functions to provide ambulatory (out-patient) care and management.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353BE53-3563-4D41-BA73-28A89A7E27E2}" type="parTrans" cxnId="{1EE6842E-D4C0-44E3-8B08-507E46BB0708}">
      <dgm:prSet/>
      <dgm:spPr/>
      <dgm:t>
        <a:bodyPr/>
        <a:lstStyle/>
        <a:p>
          <a:endParaRPr lang="en-US"/>
        </a:p>
      </dgm:t>
    </dgm:pt>
    <dgm:pt modelId="{9DFC1735-D808-48F8-9153-0895758310FB}" type="sibTrans" cxnId="{1EE6842E-D4C0-44E3-8B08-507E46BB0708}">
      <dgm:prSet/>
      <dgm:spPr/>
      <dgm:t>
        <a:bodyPr/>
        <a:lstStyle/>
        <a:p>
          <a:endParaRPr lang="en-US"/>
        </a:p>
      </dgm:t>
    </dgm:pt>
    <dgm:pt modelId="{F63D94F3-9EF2-453D-8A64-9FC70639B78E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Public health functions for health promotion, prevention and disease surveillance</a:t>
          </a:r>
          <a:r>
            <a:rPr lang="en-US" sz="1700" dirty="0" smtClean="0"/>
            <a:t>.</a:t>
          </a:r>
          <a:endParaRPr lang="en-US" sz="1700" dirty="0"/>
        </a:p>
      </dgm:t>
    </dgm:pt>
    <dgm:pt modelId="{531061D6-B900-402E-BFF3-A56A28EA4AAE}" type="parTrans" cxnId="{08B584E9-CB04-4136-9E27-3F5E070A3AB2}">
      <dgm:prSet/>
      <dgm:spPr/>
      <dgm:t>
        <a:bodyPr/>
        <a:lstStyle/>
        <a:p>
          <a:endParaRPr lang="en-US"/>
        </a:p>
      </dgm:t>
    </dgm:pt>
    <dgm:pt modelId="{65EB1594-E89D-439E-A897-32163FD42CAB}" type="sibTrans" cxnId="{08B584E9-CB04-4136-9E27-3F5E070A3AB2}">
      <dgm:prSet/>
      <dgm:spPr/>
      <dgm:t>
        <a:bodyPr/>
        <a:lstStyle/>
        <a:p>
          <a:endParaRPr lang="en-US"/>
        </a:p>
      </dgm:t>
    </dgm:pt>
    <dgm:pt modelId="{5A9DED76-4D50-490B-ACDF-CAB31DE9E0E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Managerial functions for efficient functioning of the Health and Wellness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Centres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3297680-4260-46E7-B90A-6C304695BBB5}" type="parTrans" cxnId="{23CC9FAA-FB50-4431-80F9-932DA592D629}">
      <dgm:prSet/>
      <dgm:spPr/>
      <dgm:t>
        <a:bodyPr/>
        <a:lstStyle/>
        <a:p>
          <a:endParaRPr lang="en-US"/>
        </a:p>
      </dgm:t>
    </dgm:pt>
    <dgm:pt modelId="{627DBAF2-1262-4E6D-A3C5-C558A58A7663}" type="sibTrans" cxnId="{23CC9FAA-FB50-4431-80F9-932DA592D629}">
      <dgm:prSet/>
      <dgm:spPr/>
      <dgm:t>
        <a:bodyPr/>
        <a:lstStyle/>
        <a:p>
          <a:endParaRPr lang="en-US"/>
        </a:p>
      </dgm:t>
    </dgm:pt>
    <dgm:pt modelId="{5CD34AE1-DBB5-4CB3-9B6F-6E3CA0A9BFC1}" type="pres">
      <dgm:prSet presAssocID="{EF5EAA46-A2B3-4A1D-A9E9-B6DE037D6B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205DCED-BDC1-4EA3-960D-03ED4E339D09}" type="pres">
      <dgm:prSet presAssocID="{EF5EAA46-A2B3-4A1D-A9E9-B6DE037D6B7A}" presName="pyramid" presStyleLbl="node1" presStyleIdx="0" presStyleCnt="1"/>
      <dgm:spPr>
        <a:solidFill>
          <a:srgbClr val="FFC000"/>
        </a:solidFill>
        <a:ln>
          <a:solidFill>
            <a:schemeClr val="bg1">
              <a:lumMod val="50000"/>
            </a:schemeClr>
          </a:solidFill>
        </a:ln>
      </dgm:spPr>
    </dgm:pt>
    <dgm:pt modelId="{0CBC015C-77EB-4516-9A99-2E938B68B8B1}" type="pres">
      <dgm:prSet presAssocID="{EF5EAA46-A2B3-4A1D-A9E9-B6DE037D6B7A}" presName="theList" presStyleCnt="0"/>
      <dgm:spPr/>
    </dgm:pt>
    <dgm:pt modelId="{65537420-1B9E-4994-9152-F86E76E8E1F2}" type="pres">
      <dgm:prSet presAssocID="{35EE3A44-3F5D-4B62-A4FB-F360D7F9DC3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965DE-50F6-453D-B469-8F4BEF24ED73}" type="pres">
      <dgm:prSet presAssocID="{35EE3A44-3F5D-4B62-A4FB-F360D7F9DC31}" presName="aSpace" presStyleCnt="0"/>
      <dgm:spPr/>
    </dgm:pt>
    <dgm:pt modelId="{C050E9FC-0C68-424B-B985-0D6BD90CEE4E}" type="pres">
      <dgm:prSet presAssocID="{F63D94F3-9EF2-453D-8A64-9FC70639B78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816A-FE14-4316-8F91-301DDE1F277F}" type="pres">
      <dgm:prSet presAssocID="{F63D94F3-9EF2-453D-8A64-9FC70639B78E}" presName="aSpace" presStyleCnt="0"/>
      <dgm:spPr/>
    </dgm:pt>
    <dgm:pt modelId="{9674C633-82E2-444B-A3BA-9EED9269E569}" type="pres">
      <dgm:prSet presAssocID="{5A9DED76-4D50-490B-ACDF-CAB31DE9E0E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02004-7AD7-4F38-833F-E2925E1A8440}" type="pres">
      <dgm:prSet presAssocID="{5A9DED76-4D50-490B-ACDF-CAB31DE9E0E0}" presName="aSpace" presStyleCnt="0"/>
      <dgm:spPr/>
    </dgm:pt>
  </dgm:ptLst>
  <dgm:cxnLst>
    <dgm:cxn modelId="{E2C461AB-B94A-4371-8507-354DAACD15B4}" type="presOf" srcId="{EF5EAA46-A2B3-4A1D-A9E9-B6DE037D6B7A}" destId="{5CD34AE1-DBB5-4CB3-9B6F-6E3CA0A9BFC1}" srcOrd="0" destOrd="0" presId="urn:microsoft.com/office/officeart/2005/8/layout/pyramid2"/>
    <dgm:cxn modelId="{EDDAE26E-7102-4A6E-AF9A-9C6E3589BC38}" type="presOf" srcId="{5A9DED76-4D50-490B-ACDF-CAB31DE9E0E0}" destId="{9674C633-82E2-444B-A3BA-9EED9269E569}" srcOrd="0" destOrd="0" presId="urn:microsoft.com/office/officeart/2005/8/layout/pyramid2"/>
    <dgm:cxn modelId="{23CC9FAA-FB50-4431-80F9-932DA592D629}" srcId="{EF5EAA46-A2B3-4A1D-A9E9-B6DE037D6B7A}" destId="{5A9DED76-4D50-490B-ACDF-CAB31DE9E0E0}" srcOrd="2" destOrd="0" parTransId="{73297680-4260-46E7-B90A-6C304695BBB5}" sibTransId="{627DBAF2-1262-4E6D-A3C5-C558A58A7663}"/>
    <dgm:cxn modelId="{1ACE0555-2BF5-4711-897F-75258A86F853}" type="presOf" srcId="{F63D94F3-9EF2-453D-8A64-9FC70639B78E}" destId="{C050E9FC-0C68-424B-B985-0D6BD90CEE4E}" srcOrd="0" destOrd="0" presId="urn:microsoft.com/office/officeart/2005/8/layout/pyramid2"/>
    <dgm:cxn modelId="{7CC95257-C4B9-4A3A-AF3F-43368966BC4D}" type="presOf" srcId="{35EE3A44-3F5D-4B62-A4FB-F360D7F9DC31}" destId="{65537420-1B9E-4994-9152-F86E76E8E1F2}" srcOrd="0" destOrd="0" presId="urn:microsoft.com/office/officeart/2005/8/layout/pyramid2"/>
    <dgm:cxn modelId="{1EE6842E-D4C0-44E3-8B08-507E46BB0708}" srcId="{EF5EAA46-A2B3-4A1D-A9E9-B6DE037D6B7A}" destId="{35EE3A44-3F5D-4B62-A4FB-F360D7F9DC31}" srcOrd="0" destOrd="0" parTransId="{C353BE53-3563-4D41-BA73-28A89A7E27E2}" sibTransId="{9DFC1735-D808-48F8-9153-0895758310FB}"/>
    <dgm:cxn modelId="{08B584E9-CB04-4136-9E27-3F5E070A3AB2}" srcId="{EF5EAA46-A2B3-4A1D-A9E9-B6DE037D6B7A}" destId="{F63D94F3-9EF2-453D-8A64-9FC70639B78E}" srcOrd="1" destOrd="0" parTransId="{531061D6-B900-402E-BFF3-A56A28EA4AAE}" sibTransId="{65EB1594-E89D-439E-A897-32163FD42CAB}"/>
    <dgm:cxn modelId="{47C7A9E8-F088-4F1F-96C4-823A92346C1F}" type="presParOf" srcId="{5CD34AE1-DBB5-4CB3-9B6F-6E3CA0A9BFC1}" destId="{8205DCED-BDC1-4EA3-960D-03ED4E339D09}" srcOrd="0" destOrd="0" presId="urn:microsoft.com/office/officeart/2005/8/layout/pyramid2"/>
    <dgm:cxn modelId="{CA21B12E-2844-442F-9697-7396BFF85E70}" type="presParOf" srcId="{5CD34AE1-DBB5-4CB3-9B6F-6E3CA0A9BFC1}" destId="{0CBC015C-77EB-4516-9A99-2E938B68B8B1}" srcOrd="1" destOrd="0" presId="urn:microsoft.com/office/officeart/2005/8/layout/pyramid2"/>
    <dgm:cxn modelId="{87124825-09EA-4808-B88F-FF112966654D}" type="presParOf" srcId="{0CBC015C-77EB-4516-9A99-2E938B68B8B1}" destId="{65537420-1B9E-4994-9152-F86E76E8E1F2}" srcOrd="0" destOrd="0" presId="urn:microsoft.com/office/officeart/2005/8/layout/pyramid2"/>
    <dgm:cxn modelId="{91800B3F-681E-4E56-8947-3DF74E4623AE}" type="presParOf" srcId="{0CBC015C-77EB-4516-9A99-2E938B68B8B1}" destId="{0BC965DE-50F6-453D-B469-8F4BEF24ED73}" srcOrd="1" destOrd="0" presId="urn:microsoft.com/office/officeart/2005/8/layout/pyramid2"/>
    <dgm:cxn modelId="{719A43B1-B375-4221-9626-2965FBFB928B}" type="presParOf" srcId="{0CBC015C-77EB-4516-9A99-2E938B68B8B1}" destId="{C050E9FC-0C68-424B-B985-0D6BD90CEE4E}" srcOrd="2" destOrd="0" presId="urn:microsoft.com/office/officeart/2005/8/layout/pyramid2"/>
    <dgm:cxn modelId="{C2F843F8-440D-40EF-BD09-0B1530C19B37}" type="presParOf" srcId="{0CBC015C-77EB-4516-9A99-2E938B68B8B1}" destId="{D6B2816A-FE14-4316-8F91-301DDE1F277F}" srcOrd="3" destOrd="0" presId="urn:microsoft.com/office/officeart/2005/8/layout/pyramid2"/>
    <dgm:cxn modelId="{D1E6015F-A42E-45C6-BE39-40F38E00E309}" type="presParOf" srcId="{0CBC015C-77EB-4516-9A99-2E938B68B8B1}" destId="{9674C633-82E2-444B-A3BA-9EED9269E569}" srcOrd="4" destOrd="0" presId="urn:microsoft.com/office/officeart/2005/8/layout/pyramid2"/>
    <dgm:cxn modelId="{E6B6E73D-9328-45B0-ACDA-AE3011588E42}" type="presParOf" srcId="{0CBC015C-77EB-4516-9A99-2E938B68B8B1}" destId="{8BE02004-7AD7-4F38-833F-E2925E1A84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EAA46-A2B3-4A1D-A9E9-B6DE037D6B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E3A44-3F5D-4B62-A4FB-F360D7F9DC31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Clinical functions to provide ambulatory (out-patient) care and management.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353BE53-3563-4D41-BA73-28A89A7E27E2}" type="parTrans" cxnId="{1EE6842E-D4C0-44E3-8B08-507E46BB0708}">
      <dgm:prSet/>
      <dgm:spPr/>
      <dgm:t>
        <a:bodyPr/>
        <a:lstStyle/>
        <a:p>
          <a:endParaRPr lang="en-US"/>
        </a:p>
      </dgm:t>
    </dgm:pt>
    <dgm:pt modelId="{9DFC1735-D808-48F8-9153-0895758310FB}" type="sibTrans" cxnId="{1EE6842E-D4C0-44E3-8B08-507E46BB0708}">
      <dgm:prSet/>
      <dgm:spPr/>
      <dgm:t>
        <a:bodyPr/>
        <a:lstStyle/>
        <a:p>
          <a:endParaRPr lang="en-US"/>
        </a:p>
      </dgm:t>
    </dgm:pt>
    <dgm:pt modelId="{F63D94F3-9EF2-453D-8A64-9FC70639B78E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Public health functions for health promotion, prevention and disease surveillance</a:t>
          </a:r>
          <a:r>
            <a:rPr lang="en-US" sz="1700" dirty="0" smtClean="0"/>
            <a:t>.</a:t>
          </a:r>
          <a:endParaRPr lang="en-US" sz="1700" dirty="0"/>
        </a:p>
      </dgm:t>
    </dgm:pt>
    <dgm:pt modelId="{531061D6-B900-402E-BFF3-A56A28EA4AAE}" type="parTrans" cxnId="{08B584E9-CB04-4136-9E27-3F5E070A3AB2}">
      <dgm:prSet/>
      <dgm:spPr/>
      <dgm:t>
        <a:bodyPr/>
        <a:lstStyle/>
        <a:p>
          <a:endParaRPr lang="en-US"/>
        </a:p>
      </dgm:t>
    </dgm:pt>
    <dgm:pt modelId="{65EB1594-E89D-439E-A897-32163FD42CAB}" type="sibTrans" cxnId="{08B584E9-CB04-4136-9E27-3F5E070A3AB2}">
      <dgm:prSet/>
      <dgm:spPr/>
      <dgm:t>
        <a:bodyPr/>
        <a:lstStyle/>
        <a:p>
          <a:endParaRPr lang="en-US"/>
        </a:p>
      </dgm:t>
    </dgm:pt>
    <dgm:pt modelId="{5A9DED76-4D50-490B-ACDF-CAB31DE9E0E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Managerial functions for efficient functioning of the Health and Wellness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Centres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3297680-4260-46E7-B90A-6C304695BBB5}" type="parTrans" cxnId="{23CC9FAA-FB50-4431-80F9-932DA592D629}">
      <dgm:prSet/>
      <dgm:spPr/>
      <dgm:t>
        <a:bodyPr/>
        <a:lstStyle/>
        <a:p>
          <a:endParaRPr lang="en-US"/>
        </a:p>
      </dgm:t>
    </dgm:pt>
    <dgm:pt modelId="{627DBAF2-1262-4E6D-A3C5-C558A58A7663}" type="sibTrans" cxnId="{23CC9FAA-FB50-4431-80F9-932DA592D629}">
      <dgm:prSet/>
      <dgm:spPr/>
      <dgm:t>
        <a:bodyPr/>
        <a:lstStyle/>
        <a:p>
          <a:endParaRPr lang="en-US"/>
        </a:p>
      </dgm:t>
    </dgm:pt>
    <dgm:pt modelId="{5CD34AE1-DBB5-4CB3-9B6F-6E3CA0A9BFC1}" type="pres">
      <dgm:prSet presAssocID="{EF5EAA46-A2B3-4A1D-A9E9-B6DE037D6B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205DCED-BDC1-4EA3-960D-03ED4E339D09}" type="pres">
      <dgm:prSet presAssocID="{EF5EAA46-A2B3-4A1D-A9E9-B6DE037D6B7A}" presName="pyramid" presStyleLbl="node1" presStyleIdx="0" presStyleCnt="1"/>
      <dgm:spPr>
        <a:solidFill>
          <a:srgbClr val="FFC000"/>
        </a:solidFill>
        <a:ln>
          <a:solidFill>
            <a:schemeClr val="bg1">
              <a:lumMod val="50000"/>
            </a:schemeClr>
          </a:solidFill>
        </a:ln>
      </dgm:spPr>
    </dgm:pt>
    <dgm:pt modelId="{0CBC015C-77EB-4516-9A99-2E938B68B8B1}" type="pres">
      <dgm:prSet presAssocID="{EF5EAA46-A2B3-4A1D-A9E9-B6DE037D6B7A}" presName="theList" presStyleCnt="0"/>
      <dgm:spPr/>
    </dgm:pt>
    <dgm:pt modelId="{65537420-1B9E-4994-9152-F86E76E8E1F2}" type="pres">
      <dgm:prSet presAssocID="{35EE3A44-3F5D-4B62-A4FB-F360D7F9DC3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965DE-50F6-453D-B469-8F4BEF24ED73}" type="pres">
      <dgm:prSet presAssocID="{35EE3A44-3F5D-4B62-A4FB-F360D7F9DC31}" presName="aSpace" presStyleCnt="0"/>
      <dgm:spPr/>
    </dgm:pt>
    <dgm:pt modelId="{C050E9FC-0C68-424B-B985-0D6BD90CEE4E}" type="pres">
      <dgm:prSet presAssocID="{F63D94F3-9EF2-453D-8A64-9FC70639B78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816A-FE14-4316-8F91-301DDE1F277F}" type="pres">
      <dgm:prSet presAssocID="{F63D94F3-9EF2-453D-8A64-9FC70639B78E}" presName="aSpace" presStyleCnt="0"/>
      <dgm:spPr/>
    </dgm:pt>
    <dgm:pt modelId="{9674C633-82E2-444B-A3BA-9EED9269E569}" type="pres">
      <dgm:prSet presAssocID="{5A9DED76-4D50-490B-ACDF-CAB31DE9E0E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02004-7AD7-4F38-833F-E2925E1A8440}" type="pres">
      <dgm:prSet presAssocID="{5A9DED76-4D50-490B-ACDF-CAB31DE9E0E0}" presName="aSpace" presStyleCnt="0"/>
      <dgm:spPr/>
    </dgm:pt>
  </dgm:ptLst>
  <dgm:cxnLst>
    <dgm:cxn modelId="{23CC9FAA-FB50-4431-80F9-932DA592D629}" srcId="{EF5EAA46-A2B3-4A1D-A9E9-B6DE037D6B7A}" destId="{5A9DED76-4D50-490B-ACDF-CAB31DE9E0E0}" srcOrd="2" destOrd="0" parTransId="{73297680-4260-46E7-B90A-6C304695BBB5}" sibTransId="{627DBAF2-1262-4E6D-A3C5-C558A58A7663}"/>
    <dgm:cxn modelId="{AEF0A581-F130-4CBC-A770-C04BE518199C}" type="presOf" srcId="{EF5EAA46-A2B3-4A1D-A9E9-B6DE037D6B7A}" destId="{5CD34AE1-DBB5-4CB3-9B6F-6E3CA0A9BFC1}" srcOrd="0" destOrd="0" presId="urn:microsoft.com/office/officeart/2005/8/layout/pyramid2"/>
    <dgm:cxn modelId="{1E6381A7-4248-4246-B085-01CE8C3002BF}" type="presOf" srcId="{5A9DED76-4D50-490B-ACDF-CAB31DE9E0E0}" destId="{9674C633-82E2-444B-A3BA-9EED9269E569}" srcOrd="0" destOrd="0" presId="urn:microsoft.com/office/officeart/2005/8/layout/pyramid2"/>
    <dgm:cxn modelId="{99B59D6A-7638-4613-B8C3-0E5C8B920F38}" type="presOf" srcId="{35EE3A44-3F5D-4B62-A4FB-F360D7F9DC31}" destId="{65537420-1B9E-4994-9152-F86E76E8E1F2}" srcOrd="0" destOrd="0" presId="urn:microsoft.com/office/officeart/2005/8/layout/pyramid2"/>
    <dgm:cxn modelId="{08B584E9-CB04-4136-9E27-3F5E070A3AB2}" srcId="{EF5EAA46-A2B3-4A1D-A9E9-B6DE037D6B7A}" destId="{F63D94F3-9EF2-453D-8A64-9FC70639B78E}" srcOrd="1" destOrd="0" parTransId="{531061D6-B900-402E-BFF3-A56A28EA4AAE}" sibTransId="{65EB1594-E89D-439E-A897-32163FD42CAB}"/>
    <dgm:cxn modelId="{1EE6842E-D4C0-44E3-8B08-507E46BB0708}" srcId="{EF5EAA46-A2B3-4A1D-A9E9-B6DE037D6B7A}" destId="{35EE3A44-3F5D-4B62-A4FB-F360D7F9DC31}" srcOrd="0" destOrd="0" parTransId="{C353BE53-3563-4D41-BA73-28A89A7E27E2}" sibTransId="{9DFC1735-D808-48F8-9153-0895758310FB}"/>
    <dgm:cxn modelId="{930E46B4-15E3-4733-B0B1-8328DCCEA046}" type="presOf" srcId="{F63D94F3-9EF2-453D-8A64-9FC70639B78E}" destId="{C050E9FC-0C68-424B-B985-0D6BD90CEE4E}" srcOrd="0" destOrd="0" presId="urn:microsoft.com/office/officeart/2005/8/layout/pyramid2"/>
    <dgm:cxn modelId="{A8F208ED-7467-4B8E-834A-F7B031F32A46}" type="presParOf" srcId="{5CD34AE1-DBB5-4CB3-9B6F-6E3CA0A9BFC1}" destId="{8205DCED-BDC1-4EA3-960D-03ED4E339D09}" srcOrd="0" destOrd="0" presId="urn:microsoft.com/office/officeart/2005/8/layout/pyramid2"/>
    <dgm:cxn modelId="{342B6731-AFA7-4D80-B565-534AE7995444}" type="presParOf" srcId="{5CD34AE1-DBB5-4CB3-9B6F-6E3CA0A9BFC1}" destId="{0CBC015C-77EB-4516-9A99-2E938B68B8B1}" srcOrd="1" destOrd="0" presId="urn:microsoft.com/office/officeart/2005/8/layout/pyramid2"/>
    <dgm:cxn modelId="{A28E5A7C-514A-4C74-BA70-AB70509A44F7}" type="presParOf" srcId="{0CBC015C-77EB-4516-9A99-2E938B68B8B1}" destId="{65537420-1B9E-4994-9152-F86E76E8E1F2}" srcOrd="0" destOrd="0" presId="urn:microsoft.com/office/officeart/2005/8/layout/pyramid2"/>
    <dgm:cxn modelId="{CDCD5275-24C1-491D-9629-95198AFF186B}" type="presParOf" srcId="{0CBC015C-77EB-4516-9A99-2E938B68B8B1}" destId="{0BC965DE-50F6-453D-B469-8F4BEF24ED73}" srcOrd="1" destOrd="0" presId="urn:microsoft.com/office/officeart/2005/8/layout/pyramid2"/>
    <dgm:cxn modelId="{A056AF4F-29E5-4FEC-BFEC-11D45AB99404}" type="presParOf" srcId="{0CBC015C-77EB-4516-9A99-2E938B68B8B1}" destId="{C050E9FC-0C68-424B-B985-0D6BD90CEE4E}" srcOrd="2" destOrd="0" presId="urn:microsoft.com/office/officeart/2005/8/layout/pyramid2"/>
    <dgm:cxn modelId="{16BEFA38-7467-43E1-A4CE-7D67D4EC5994}" type="presParOf" srcId="{0CBC015C-77EB-4516-9A99-2E938B68B8B1}" destId="{D6B2816A-FE14-4316-8F91-301DDE1F277F}" srcOrd="3" destOrd="0" presId="urn:microsoft.com/office/officeart/2005/8/layout/pyramid2"/>
    <dgm:cxn modelId="{27B9383E-69FA-4057-AA0A-84991BA355ED}" type="presParOf" srcId="{0CBC015C-77EB-4516-9A99-2E938B68B8B1}" destId="{9674C633-82E2-444B-A3BA-9EED9269E569}" srcOrd="4" destOrd="0" presId="urn:microsoft.com/office/officeart/2005/8/layout/pyramid2"/>
    <dgm:cxn modelId="{FD6366BF-28FC-4CA5-ABCF-9B13D174AE96}" type="presParOf" srcId="{0CBC015C-77EB-4516-9A99-2E938B68B8B1}" destId="{8BE02004-7AD7-4F38-833F-E2925E1A844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8CE38-099F-42CA-90EF-75464216F9C7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5C70F-7257-48E8-8308-F0B5808036A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CHO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3C110A7-C38B-4358-9143-B48B81C360B7}" type="parTrans" cxnId="{F048D7D9-AF98-4AF6-A13E-692D83F1F0D9}">
      <dgm:prSet/>
      <dgm:spPr/>
      <dgm:t>
        <a:bodyPr/>
        <a:lstStyle/>
        <a:p>
          <a:endParaRPr lang="en-US"/>
        </a:p>
      </dgm:t>
    </dgm:pt>
    <dgm:pt modelId="{14792EC3-FAE0-4485-8B04-01C15934A644}" type="sibTrans" cxnId="{F048D7D9-AF98-4AF6-A13E-692D83F1F0D9}">
      <dgm:prSet/>
      <dgm:spPr/>
      <dgm:t>
        <a:bodyPr/>
        <a:lstStyle/>
        <a:p>
          <a:endParaRPr lang="en-US"/>
        </a:p>
      </dgm:t>
    </dgm:pt>
    <dgm:pt modelId="{1B84FD58-BE87-4266-96AA-9D2579736D84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PHC staff MBBS MO-Continuum of care, Supportive supervision, Technical guidance, other staff to support in care coordination, logistic support  for medicines and diagnostics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2A961984-DE81-413E-9F6E-0C6CC8418E64}" type="parTrans" cxnId="{EF85DFCF-7B98-43B5-AA37-DBF393AD3A1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9919E3F-E13D-410F-A21C-6A13F3849DF5}" type="sibTrans" cxnId="{EF85DFCF-7B98-43B5-AA37-DBF393AD3A17}">
      <dgm:prSet/>
      <dgm:spPr/>
      <dgm:t>
        <a:bodyPr/>
        <a:lstStyle/>
        <a:p>
          <a:endParaRPr lang="en-US"/>
        </a:p>
      </dgm:t>
    </dgm:pt>
    <dgm:pt modelId="{1FC766BE-A76A-41BE-B2B4-689A4B70E619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  <a:prstDash val="sysDash"/>
        </a:ln>
      </dgm:spPr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VHSNCs,AWWs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, School teachers for health promotion and preventive activities  for the community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C398DF32-910E-4B71-B67E-A463E7CE26EB}" type="parTrans" cxnId="{1ECA97F9-B421-4DE1-97D9-62C5AF89A48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CD8351D-14CC-4878-9481-C37A1D27FC70}" type="sibTrans" cxnId="{1ECA97F9-B421-4DE1-97D9-62C5AF89A489}">
      <dgm:prSet/>
      <dgm:spPr/>
      <dgm:t>
        <a:bodyPr/>
        <a:lstStyle/>
        <a:p>
          <a:endParaRPr lang="en-US"/>
        </a:p>
      </dgm:t>
    </dgm:pt>
    <dgm:pt modelId="{5F3CC7B5-304D-4CD9-8875-2813D6B578D7}">
      <dgm:prSet phldrT="[Text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Block Medical officer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incharge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for recording/reporting/logistic administrative training support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227F3B7-1C8F-4955-8A29-DCED5641E1DD}" type="parTrans" cxnId="{86A62E1E-0E85-4151-AE6E-D428898A0CF3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B30A119-5992-4836-9AC5-D66175000E09}" type="sibTrans" cxnId="{86A62E1E-0E85-4151-AE6E-D428898A0CF3}">
      <dgm:prSet/>
      <dgm:spPr/>
      <dgm:t>
        <a:bodyPr/>
        <a:lstStyle/>
        <a:p>
          <a:endParaRPr lang="en-US"/>
        </a:p>
      </dgm:t>
    </dgm:pt>
    <dgm:pt modelId="{95B0BCCD-4E7B-4495-9D4A-445F6775336B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HSC-SC team, ASHA/MPWs, RBSK Mobile health teams for service delivery and population coverage, health prevention  and promotion activities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5DB8811-B224-454D-A40B-3D6A141BFBB6}" type="parTrans" cxnId="{68FCC74C-A475-415B-9D05-FD924D72098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EEA5683-4057-49A8-BD3F-6B691DF8D127}" type="sibTrans" cxnId="{68FCC74C-A475-415B-9D05-FD924D72098D}">
      <dgm:prSet/>
      <dgm:spPr/>
      <dgm:t>
        <a:bodyPr/>
        <a:lstStyle/>
        <a:p>
          <a:endParaRPr lang="en-US"/>
        </a:p>
      </dgm:t>
    </dgm:pt>
    <dgm:pt modelId="{D15596D7-54DF-4DE5-8B08-23645129CA7B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Secondary care facilities-referral support/specialist consultation-management of high risk cases, NCD clinic, management of cases of cataract, trauma, mental illness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5750628-4EBB-439C-8A67-CD5BE9088A04}" type="parTrans" cxnId="{7FF825B5-89DC-4EE7-90D2-949078852945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84A5DE1-2A34-4B5A-8E3F-385872DEA76D}" type="sibTrans" cxnId="{7FF825B5-89DC-4EE7-90D2-949078852945}">
      <dgm:prSet/>
      <dgm:spPr/>
      <dgm:t>
        <a:bodyPr/>
        <a:lstStyle/>
        <a:p>
          <a:endParaRPr lang="en-US"/>
        </a:p>
      </dgm:t>
    </dgm:pt>
    <dgm:pt modelId="{0BB54CEF-8227-4353-AE56-B5F987DF2ACD}" type="pres">
      <dgm:prSet presAssocID="{36E8CE38-099F-42CA-90EF-75464216F9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77CDA-D600-4A23-B540-B2D8275C25D9}" type="pres">
      <dgm:prSet presAssocID="{61E5C70F-7257-48E8-8308-F0B5808036A6}" presName="centerShape" presStyleLbl="node0" presStyleIdx="0" presStyleCnt="1" custScaleX="64764" custScaleY="76314"/>
      <dgm:spPr/>
      <dgm:t>
        <a:bodyPr/>
        <a:lstStyle/>
        <a:p>
          <a:endParaRPr lang="en-US"/>
        </a:p>
      </dgm:t>
    </dgm:pt>
    <dgm:pt modelId="{D3228840-A6E2-4DBA-8BCD-2FADE0839737}" type="pres">
      <dgm:prSet presAssocID="{2A961984-DE81-413E-9F6E-0C6CC8418E64}" presName="parTrans" presStyleLbl="bgSibTrans2D1" presStyleIdx="0" presStyleCnt="5" custLinFactNeighborX="1758" custLinFactNeighborY="12805"/>
      <dgm:spPr/>
      <dgm:t>
        <a:bodyPr/>
        <a:lstStyle/>
        <a:p>
          <a:endParaRPr lang="en-US"/>
        </a:p>
      </dgm:t>
    </dgm:pt>
    <dgm:pt modelId="{E47AD6A5-141C-4D4F-A10E-23DCD5382648}" type="pres">
      <dgm:prSet presAssocID="{1B84FD58-BE87-4266-96AA-9D2579736D84}" presName="node" presStyleLbl="node1" presStyleIdx="0" presStyleCnt="5" custScaleX="93167" custScaleY="139030" custRadScaleRad="101590" custRadScaleInc="-9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06ED7-EB7C-42C7-8536-9C4DD24F8B8E}" type="pres">
      <dgm:prSet presAssocID="{35DB8811-B224-454D-A40B-3D6A141BFBB6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AAA9D311-F25C-4344-92A1-480EEE3E6875}" type="pres">
      <dgm:prSet presAssocID="{95B0BCCD-4E7B-4495-9D4A-445F6775336B}" presName="node" presStyleLbl="node1" presStyleIdx="1" presStyleCnt="5" custScaleX="92326" custScaleY="137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B3E83-20B3-42AD-AB7E-1DC221A9CA16}" type="pres">
      <dgm:prSet presAssocID="{75750628-4EBB-439C-8A67-CD5BE9088A04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075BF3E1-D6DF-4446-B076-2F09EA53CC33}" type="pres">
      <dgm:prSet presAssocID="{D15596D7-54DF-4DE5-8B08-23645129CA7B}" presName="node" presStyleLbl="node1" presStyleIdx="2" presStyleCnt="5" custScaleX="110166" custScaleY="107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3EE3B-DD2A-4342-AC0E-F55DEED46209}" type="pres">
      <dgm:prSet presAssocID="{C398DF32-910E-4B71-B67E-A463E7CE26EB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ECBC5F3E-5D44-434B-9E70-6F14C4B93D57}" type="pres">
      <dgm:prSet presAssocID="{1FC766BE-A76A-41BE-B2B4-689A4B70E619}" presName="node" presStyleLbl="node1" presStyleIdx="3" presStyleCnt="5" custScaleX="97520" custScaleY="146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C3DF1-0C78-4233-A2C4-8BE9440D498B}" type="pres">
      <dgm:prSet presAssocID="{F227F3B7-1C8F-4955-8A29-DCED5641E1DD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57EB48C8-C2BA-4826-8703-6C9F50DC71DD}" type="pres">
      <dgm:prSet presAssocID="{5F3CC7B5-304D-4CD9-8875-2813D6B578D7}" presName="node" presStyleLbl="node1" presStyleIdx="4" presStyleCnt="5" custScaleX="99523" custScaleY="136305" custRadScaleRad="99783" custRadScaleInc="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F1BCA-584B-45BD-882B-E229EA65EF4F}" type="presOf" srcId="{F227F3B7-1C8F-4955-8A29-DCED5641E1DD}" destId="{785C3DF1-0C78-4233-A2C4-8BE9440D498B}" srcOrd="0" destOrd="0" presId="urn:microsoft.com/office/officeart/2005/8/layout/radial4"/>
    <dgm:cxn modelId="{86A62E1E-0E85-4151-AE6E-D428898A0CF3}" srcId="{61E5C70F-7257-48E8-8308-F0B5808036A6}" destId="{5F3CC7B5-304D-4CD9-8875-2813D6B578D7}" srcOrd="4" destOrd="0" parTransId="{F227F3B7-1C8F-4955-8A29-DCED5641E1DD}" sibTransId="{BB30A119-5992-4836-9AC5-D66175000E09}"/>
    <dgm:cxn modelId="{F048D7D9-AF98-4AF6-A13E-692D83F1F0D9}" srcId="{36E8CE38-099F-42CA-90EF-75464216F9C7}" destId="{61E5C70F-7257-48E8-8308-F0B5808036A6}" srcOrd="0" destOrd="0" parTransId="{A3C110A7-C38B-4358-9143-B48B81C360B7}" sibTransId="{14792EC3-FAE0-4485-8B04-01C15934A644}"/>
    <dgm:cxn modelId="{29AD7C14-B0E4-4C40-94DB-1B618F85FED1}" type="presOf" srcId="{95B0BCCD-4E7B-4495-9D4A-445F6775336B}" destId="{AAA9D311-F25C-4344-92A1-480EEE3E6875}" srcOrd="0" destOrd="0" presId="urn:microsoft.com/office/officeart/2005/8/layout/radial4"/>
    <dgm:cxn modelId="{CA9470E4-A06C-4F26-86AB-2C5AAE1DE242}" type="presOf" srcId="{5F3CC7B5-304D-4CD9-8875-2813D6B578D7}" destId="{57EB48C8-C2BA-4826-8703-6C9F50DC71DD}" srcOrd="0" destOrd="0" presId="urn:microsoft.com/office/officeart/2005/8/layout/radial4"/>
    <dgm:cxn modelId="{AEBC3D01-C5B0-43DE-8193-E5743F00DFAF}" type="presOf" srcId="{75750628-4EBB-439C-8A67-CD5BE9088A04}" destId="{A5AB3E83-20B3-42AD-AB7E-1DC221A9CA16}" srcOrd="0" destOrd="0" presId="urn:microsoft.com/office/officeart/2005/8/layout/radial4"/>
    <dgm:cxn modelId="{EF85DFCF-7B98-43B5-AA37-DBF393AD3A17}" srcId="{61E5C70F-7257-48E8-8308-F0B5808036A6}" destId="{1B84FD58-BE87-4266-96AA-9D2579736D84}" srcOrd="0" destOrd="0" parTransId="{2A961984-DE81-413E-9F6E-0C6CC8418E64}" sibTransId="{79919E3F-E13D-410F-A21C-6A13F3849DF5}"/>
    <dgm:cxn modelId="{54B92010-0059-412E-A68D-C235B386FE69}" type="presOf" srcId="{1FC766BE-A76A-41BE-B2B4-689A4B70E619}" destId="{ECBC5F3E-5D44-434B-9E70-6F14C4B93D57}" srcOrd="0" destOrd="0" presId="urn:microsoft.com/office/officeart/2005/8/layout/radial4"/>
    <dgm:cxn modelId="{29173D7C-4A0B-49C9-AAE5-1C9A001E2715}" type="presOf" srcId="{1B84FD58-BE87-4266-96AA-9D2579736D84}" destId="{E47AD6A5-141C-4D4F-A10E-23DCD5382648}" srcOrd="0" destOrd="0" presId="urn:microsoft.com/office/officeart/2005/8/layout/radial4"/>
    <dgm:cxn modelId="{68FCC74C-A475-415B-9D05-FD924D72098D}" srcId="{61E5C70F-7257-48E8-8308-F0B5808036A6}" destId="{95B0BCCD-4E7B-4495-9D4A-445F6775336B}" srcOrd="1" destOrd="0" parTransId="{35DB8811-B224-454D-A40B-3D6A141BFBB6}" sibTransId="{1EEA5683-4057-49A8-BD3F-6B691DF8D127}"/>
    <dgm:cxn modelId="{68D13CBA-0D8E-480D-93E2-001A8CCF4B89}" type="presOf" srcId="{36E8CE38-099F-42CA-90EF-75464216F9C7}" destId="{0BB54CEF-8227-4353-AE56-B5F987DF2ACD}" srcOrd="0" destOrd="0" presId="urn:microsoft.com/office/officeart/2005/8/layout/radial4"/>
    <dgm:cxn modelId="{BA5E7C38-3D4D-449B-ABE8-E0EFD2B8510B}" type="presOf" srcId="{C398DF32-910E-4B71-B67E-A463E7CE26EB}" destId="{1473EE3B-DD2A-4342-AC0E-F55DEED46209}" srcOrd="0" destOrd="0" presId="urn:microsoft.com/office/officeart/2005/8/layout/radial4"/>
    <dgm:cxn modelId="{D8ED4604-1147-457C-82B5-AE0423691FEB}" type="presOf" srcId="{35DB8811-B224-454D-A40B-3D6A141BFBB6}" destId="{CA106ED7-EB7C-42C7-8536-9C4DD24F8B8E}" srcOrd="0" destOrd="0" presId="urn:microsoft.com/office/officeart/2005/8/layout/radial4"/>
    <dgm:cxn modelId="{52A8871D-CC1F-4C59-9410-18744DF8D50F}" type="presOf" srcId="{2A961984-DE81-413E-9F6E-0C6CC8418E64}" destId="{D3228840-A6E2-4DBA-8BCD-2FADE0839737}" srcOrd="0" destOrd="0" presId="urn:microsoft.com/office/officeart/2005/8/layout/radial4"/>
    <dgm:cxn modelId="{4EA148A1-3487-4D28-8740-36105F5E7F24}" type="presOf" srcId="{61E5C70F-7257-48E8-8308-F0B5808036A6}" destId="{E7777CDA-D600-4A23-B540-B2D8275C25D9}" srcOrd="0" destOrd="0" presId="urn:microsoft.com/office/officeart/2005/8/layout/radial4"/>
    <dgm:cxn modelId="{7FF825B5-89DC-4EE7-90D2-949078852945}" srcId="{61E5C70F-7257-48E8-8308-F0B5808036A6}" destId="{D15596D7-54DF-4DE5-8B08-23645129CA7B}" srcOrd="2" destOrd="0" parTransId="{75750628-4EBB-439C-8A67-CD5BE9088A04}" sibTransId="{684A5DE1-2A34-4B5A-8E3F-385872DEA76D}"/>
    <dgm:cxn modelId="{E44099C3-342C-4FED-9161-42A31B830889}" type="presOf" srcId="{D15596D7-54DF-4DE5-8B08-23645129CA7B}" destId="{075BF3E1-D6DF-4446-B076-2F09EA53CC33}" srcOrd="0" destOrd="0" presId="urn:microsoft.com/office/officeart/2005/8/layout/radial4"/>
    <dgm:cxn modelId="{1ECA97F9-B421-4DE1-97D9-62C5AF89A489}" srcId="{61E5C70F-7257-48E8-8308-F0B5808036A6}" destId="{1FC766BE-A76A-41BE-B2B4-689A4B70E619}" srcOrd="3" destOrd="0" parTransId="{C398DF32-910E-4B71-B67E-A463E7CE26EB}" sibTransId="{DCD8351D-14CC-4878-9481-C37A1D27FC70}"/>
    <dgm:cxn modelId="{F7A43DAA-E7C8-4A4E-9817-37681BEA31B1}" type="presParOf" srcId="{0BB54CEF-8227-4353-AE56-B5F987DF2ACD}" destId="{E7777CDA-D600-4A23-B540-B2D8275C25D9}" srcOrd="0" destOrd="0" presId="urn:microsoft.com/office/officeart/2005/8/layout/radial4"/>
    <dgm:cxn modelId="{BED89F0B-85C2-42FA-B022-5793F8DA7A15}" type="presParOf" srcId="{0BB54CEF-8227-4353-AE56-B5F987DF2ACD}" destId="{D3228840-A6E2-4DBA-8BCD-2FADE0839737}" srcOrd="1" destOrd="0" presId="urn:microsoft.com/office/officeart/2005/8/layout/radial4"/>
    <dgm:cxn modelId="{D206C34A-17D8-4DFB-94F6-E9C9CA8FC187}" type="presParOf" srcId="{0BB54CEF-8227-4353-AE56-B5F987DF2ACD}" destId="{E47AD6A5-141C-4D4F-A10E-23DCD5382648}" srcOrd="2" destOrd="0" presId="urn:microsoft.com/office/officeart/2005/8/layout/radial4"/>
    <dgm:cxn modelId="{723BADDA-6194-42E5-B5E0-741161A1C4AA}" type="presParOf" srcId="{0BB54CEF-8227-4353-AE56-B5F987DF2ACD}" destId="{CA106ED7-EB7C-42C7-8536-9C4DD24F8B8E}" srcOrd="3" destOrd="0" presId="urn:microsoft.com/office/officeart/2005/8/layout/radial4"/>
    <dgm:cxn modelId="{5F599F13-38EB-4A54-9C73-C77798F6DB19}" type="presParOf" srcId="{0BB54CEF-8227-4353-AE56-B5F987DF2ACD}" destId="{AAA9D311-F25C-4344-92A1-480EEE3E6875}" srcOrd="4" destOrd="0" presId="urn:microsoft.com/office/officeart/2005/8/layout/radial4"/>
    <dgm:cxn modelId="{D0C598CF-E105-42C5-8F24-99285E2009DC}" type="presParOf" srcId="{0BB54CEF-8227-4353-AE56-B5F987DF2ACD}" destId="{A5AB3E83-20B3-42AD-AB7E-1DC221A9CA16}" srcOrd="5" destOrd="0" presId="urn:microsoft.com/office/officeart/2005/8/layout/radial4"/>
    <dgm:cxn modelId="{06836062-8560-4D41-A9F5-C24A29E5267A}" type="presParOf" srcId="{0BB54CEF-8227-4353-AE56-B5F987DF2ACD}" destId="{075BF3E1-D6DF-4446-B076-2F09EA53CC33}" srcOrd="6" destOrd="0" presId="urn:microsoft.com/office/officeart/2005/8/layout/radial4"/>
    <dgm:cxn modelId="{0AA33904-9DD1-4E3D-947A-438D1B92A99D}" type="presParOf" srcId="{0BB54CEF-8227-4353-AE56-B5F987DF2ACD}" destId="{1473EE3B-DD2A-4342-AC0E-F55DEED46209}" srcOrd="7" destOrd="0" presId="urn:microsoft.com/office/officeart/2005/8/layout/radial4"/>
    <dgm:cxn modelId="{03ED738A-C704-49B1-B7D3-31B0CBDE8EDC}" type="presParOf" srcId="{0BB54CEF-8227-4353-AE56-B5F987DF2ACD}" destId="{ECBC5F3E-5D44-434B-9E70-6F14C4B93D57}" srcOrd="8" destOrd="0" presId="urn:microsoft.com/office/officeart/2005/8/layout/radial4"/>
    <dgm:cxn modelId="{60DBA0C2-C3C1-474E-B809-9EF1944A69C5}" type="presParOf" srcId="{0BB54CEF-8227-4353-AE56-B5F987DF2ACD}" destId="{785C3DF1-0C78-4233-A2C4-8BE9440D498B}" srcOrd="9" destOrd="0" presId="urn:microsoft.com/office/officeart/2005/8/layout/radial4"/>
    <dgm:cxn modelId="{48D30FEB-F1A9-488D-9275-C60D2D033D38}" type="presParOf" srcId="{0BB54CEF-8227-4353-AE56-B5F987DF2ACD}" destId="{57EB48C8-C2BA-4826-8703-6C9F50DC71D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70A0F-2067-4337-BA5C-8B1EF58D9EB6}" type="doc">
      <dgm:prSet loTypeId="urn:microsoft.com/office/officeart/2009/layout/CircleArrowProcess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B4A735-5562-486C-8495-2B861C8390C4}">
      <dgm:prSet phldrT="[Text]"/>
      <dgm:spPr/>
      <dgm:t>
        <a:bodyPr/>
        <a:lstStyle/>
        <a:p>
          <a:r>
            <a:rPr lang="en-IN" b="1" dirty="0"/>
            <a:t>Family/Household and Community Level</a:t>
          </a:r>
          <a:endParaRPr lang="en-US" dirty="0"/>
        </a:p>
      </dgm:t>
    </dgm:pt>
    <dgm:pt modelId="{01EAE5F4-3729-40D4-8F6E-9845CC39543C}" type="parTrans" cxnId="{692B0842-A488-4D57-B0DE-55EF6849F1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2B3A2C-CB90-4543-A0C9-583F00B5B586}" type="sibTrans" cxnId="{692B0842-A488-4D57-B0DE-55EF6849F1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9B36D2-3D71-4933-ADDC-BF28FD733695}">
      <dgm:prSet phldrT="[Text]"/>
      <dgm:spPr/>
      <dgm:t>
        <a:bodyPr/>
        <a:lstStyle/>
        <a:p>
          <a:r>
            <a:rPr lang="en-IN" b="1" dirty="0"/>
            <a:t>Health and Wellness Centres </a:t>
          </a:r>
          <a:endParaRPr lang="en-US" dirty="0"/>
        </a:p>
      </dgm:t>
    </dgm:pt>
    <dgm:pt modelId="{526F7415-25FD-47BD-88D8-B439213BF637}" type="parTrans" cxnId="{AA51DEC3-ECD5-4E09-B1F3-19B519AF03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F4EBAE-5EF6-4A48-AB20-25FE74084C33}" type="sibTrans" cxnId="{AA51DEC3-ECD5-4E09-B1F3-19B519AF03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DCEF84-FD05-4C2D-BD0B-4A68E132367D}">
      <dgm:prSet phldrT="[Text]"/>
      <dgm:spPr/>
      <dgm:t>
        <a:bodyPr/>
        <a:lstStyle/>
        <a:p>
          <a:r>
            <a:rPr lang="en-IN" b="1" dirty="0"/>
            <a:t>First Referral Level </a:t>
          </a:r>
          <a:endParaRPr lang="en-US" dirty="0"/>
        </a:p>
      </dgm:t>
    </dgm:pt>
    <dgm:pt modelId="{8C4B73A5-EF70-4B89-BB53-DBB3F2D834DA}" type="parTrans" cxnId="{D8C1C802-4314-4D07-8961-74E844FC75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D5EDD8-22CE-4156-8B67-26137E2C96C6}" type="sibTrans" cxnId="{D8C1C802-4314-4D07-8961-74E844FC75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01DAED-C879-4C85-864C-F5DF1B199605}" type="pres">
      <dgm:prSet presAssocID="{6F570A0F-2067-4337-BA5C-8B1EF58D9EB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8A2D89-C06B-4825-AE6A-F2AD8085E886}" type="pres">
      <dgm:prSet presAssocID="{AAB4A735-5562-486C-8495-2B861C8390C4}" presName="Accent1" presStyleCnt="0"/>
      <dgm:spPr/>
    </dgm:pt>
    <dgm:pt modelId="{FC460DB1-976F-41D0-8498-5CBB35D36AFE}" type="pres">
      <dgm:prSet presAssocID="{AAB4A735-5562-486C-8495-2B861C8390C4}" presName="Accent" presStyleLbl="node1" presStyleIdx="0" presStyleCnt="3" custScaleY="99261" custLinFactNeighborX="-633"/>
      <dgm:spPr/>
    </dgm:pt>
    <dgm:pt modelId="{8BF662C2-8360-41B9-BDAA-27B0E15A8B5B}" type="pres">
      <dgm:prSet presAssocID="{AAB4A735-5562-486C-8495-2B861C8390C4}" presName="Parent1" presStyleLbl="revTx" presStyleIdx="0" presStyleCnt="3" custScaleX="385061" custScaleY="79432" custLinFactNeighborY="233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51A6B-341F-4849-B7C6-1AD52AB3C52B}" type="pres">
      <dgm:prSet presAssocID="{4A9B36D2-3D71-4933-ADDC-BF28FD733695}" presName="Accent2" presStyleCnt="0"/>
      <dgm:spPr/>
    </dgm:pt>
    <dgm:pt modelId="{66552825-703F-4653-9801-4C5051885A42}" type="pres">
      <dgm:prSet presAssocID="{4A9B36D2-3D71-4933-ADDC-BF28FD733695}" presName="Accent" presStyleLbl="node1" presStyleIdx="1" presStyleCnt="3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E7AC6EFF-C286-4BF9-912C-295BB13857BB}" type="pres">
      <dgm:prSet presAssocID="{4A9B36D2-3D71-4933-ADDC-BF28FD733695}" presName="Parent2" presStyleLbl="revTx" presStyleIdx="1" presStyleCnt="3" custScaleX="379973" custScaleY="55947" custLinFactNeighborX="61922" custLinFactNeighborY="-1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4697A-932C-44DA-ABD5-0BBFBE3CAEF0}" type="pres">
      <dgm:prSet presAssocID="{8DDCEF84-FD05-4C2D-BD0B-4A68E132367D}" presName="Accent3" presStyleCnt="0"/>
      <dgm:spPr/>
    </dgm:pt>
    <dgm:pt modelId="{665D16CD-92CF-4427-A97E-4CDD1E665705}" type="pres">
      <dgm:prSet presAssocID="{8DDCEF84-FD05-4C2D-BD0B-4A68E132367D}" presName="Accent" presStyleLbl="node1" presStyleIdx="2" presStyleCnt="3"/>
      <dgm:spPr/>
    </dgm:pt>
    <dgm:pt modelId="{2F7C18DC-A766-4FEB-B662-98862B4D8069}" type="pres">
      <dgm:prSet presAssocID="{8DDCEF84-FD05-4C2D-BD0B-4A68E132367D}" presName="Parent3" presStyleLbl="revTx" presStyleIdx="2" presStyleCnt="3" custScaleX="288785" custScaleY="87958" custLinFactNeighborX="1363" custLinFactNeighborY="-102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1DEC3-ECD5-4E09-B1F3-19B519AF03F0}" srcId="{6F570A0F-2067-4337-BA5C-8B1EF58D9EB6}" destId="{4A9B36D2-3D71-4933-ADDC-BF28FD733695}" srcOrd="1" destOrd="0" parTransId="{526F7415-25FD-47BD-88D8-B439213BF637}" sibTransId="{5DF4EBAE-5EF6-4A48-AB20-25FE74084C33}"/>
    <dgm:cxn modelId="{A8339D03-F75C-4BC7-86D0-17E002BB8425}" type="presOf" srcId="{4A9B36D2-3D71-4933-ADDC-BF28FD733695}" destId="{E7AC6EFF-C286-4BF9-912C-295BB13857BB}" srcOrd="0" destOrd="0" presId="urn:microsoft.com/office/officeart/2009/layout/CircleArrowProcess"/>
    <dgm:cxn modelId="{24AB0B47-14CE-49D3-88D1-D082FBB87382}" type="presOf" srcId="{8DDCEF84-FD05-4C2D-BD0B-4A68E132367D}" destId="{2F7C18DC-A766-4FEB-B662-98862B4D8069}" srcOrd="0" destOrd="0" presId="urn:microsoft.com/office/officeart/2009/layout/CircleArrowProcess"/>
    <dgm:cxn modelId="{55E9819A-E136-4A50-910C-3783E03DEC15}" type="presOf" srcId="{AAB4A735-5562-486C-8495-2B861C8390C4}" destId="{8BF662C2-8360-41B9-BDAA-27B0E15A8B5B}" srcOrd="0" destOrd="0" presId="urn:microsoft.com/office/officeart/2009/layout/CircleArrowProcess"/>
    <dgm:cxn modelId="{D8C1C802-4314-4D07-8961-74E844FC7513}" srcId="{6F570A0F-2067-4337-BA5C-8B1EF58D9EB6}" destId="{8DDCEF84-FD05-4C2D-BD0B-4A68E132367D}" srcOrd="2" destOrd="0" parTransId="{8C4B73A5-EF70-4B89-BB53-DBB3F2D834DA}" sibTransId="{80D5EDD8-22CE-4156-8B67-26137E2C96C6}"/>
    <dgm:cxn modelId="{692B0842-A488-4D57-B0DE-55EF6849F10C}" srcId="{6F570A0F-2067-4337-BA5C-8B1EF58D9EB6}" destId="{AAB4A735-5562-486C-8495-2B861C8390C4}" srcOrd="0" destOrd="0" parTransId="{01EAE5F4-3729-40D4-8F6E-9845CC39543C}" sibTransId="{0E2B3A2C-CB90-4543-A0C9-583F00B5B586}"/>
    <dgm:cxn modelId="{EB7F482A-F461-4AC9-9C9E-A1C8A4DCAF3B}" type="presOf" srcId="{6F570A0F-2067-4337-BA5C-8B1EF58D9EB6}" destId="{1B01DAED-C879-4C85-864C-F5DF1B199605}" srcOrd="0" destOrd="0" presId="urn:microsoft.com/office/officeart/2009/layout/CircleArrowProcess"/>
    <dgm:cxn modelId="{FDFF3D9A-541A-4206-8D07-EE37681F55B4}" type="presParOf" srcId="{1B01DAED-C879-4C85-864C-F5DF1B199605}" destId="{5A8A2D89-C06B-4825-AE6A-F2AD8085E886}" srcOrd="0" destOrd="0" presId="urn:microsoft.com/office/officeart/2009/layout/CircleArrowProcess"/>
    <dgm:cxn modelId="{5AFFB3EE-37AF-4270-97BC-6E0B2E09E56D}" type="presParOf" srcId="{5A8A2D89-C06B-4825-AE6A-F2AD8085E886}" destId="{FC460DB1-976F-41D0-8498-5CBB35D36AFE}" srcOrd="0" destOrd="0" presId="urn:microsoft.com/office/officeart/2009/layout/CircleArrowProcess"/>
    <dgm:cxn modelId="{83D28F51-FC99-4E54-8F4B-C8AAA59040B9}" type="presParOf" srcId="{1B01DAED-C879-4C85-864C-F5DF1B199605}" destId="{8BF662C2-8360-41B9-BDAA-27B0E15A8B5B}" srcOrd="1" destOrd="0" presId="urn:microsoft.com/office/officeart/2009/layout/CircleArrowProcess"/>
    <dgm:cxn modelId="{241DEF93-EA08-4847-A1C0-2C11F9822876}" type="presParOf" srcId="{1B01DAED-C879-4C85-864C-F5DF1B199605}" destId="{2E851A6B-341F-4849-B7C6-1AD52AB3C52B}" srcOrd="2" destOrd="0" presId="urn:microsoft.com/office/officeart/2009/layout/CircleArrowProcess"/>
    <dgm:cxn modelId="{B572D84E-D6FD-47DA-B8FD-5547BF09581D}" type="presParOf" srcId="{2E851A6B-341F-4849-B7C6-1AD52AB3C52B}" destId="{66552825-703F-4653-9801-4C5051885A42}" srcOrd="0" destOrd="0" presId="urn:microsoft.com/office/officeart/2009/layout/CircleArrowProcess"/>
    <dgm:cxn modelId="{61734540-F79A-4FA9-B9F7-624EF509776C}" type="presParOf" srcId="{1B01DAED-C879-4C85-864C-F5DF1B199605}" destId="{E7AC6EFF-C286-4BF9-912C-295BB13857BB}" srcOrd="3" destOrd="0" presId="urn:microsoft.com/office/officeart/2009/layout/CircleArrowProcess"/>
    <dgm:cxn modelId="{F62F8D41-AB80-4331-843B-46D60CC9DD28}" type="presParOf" srcId="{1B01DAED-C879-4C85-864C-F5DF1B199605}" destId="{3364697A-932C-44DA-ABD5-0BBFBE3CAEF0}" srcOrd="4" destOrd="0" presId="urn:microsoft.com/office/officeart/2009/layout/CircleArrowProcess"/>
    <dgm:cxn modelId="{D18605E0-1053-4A80-A2E2-4C2D7E97FA17}" type="presParOf" srcId="{3364697A-932C-44DA-ABD5-0BBFBE3CAEF0}" destId="{665D16CD-92CF-4427-A97E-4CDD1E665705}" srcOrd="0" destOrd="0" presId="urn:microsoft.com/office/officeart/2009/layout/CircleArrowProcess"/>
    <dgm:cxn modelId="{317A750B-11D2-47C6-A481-0127948162A2}" type="presParOf" srcId="{1B01DAED-C879-4C85-864C-F5DF1B199605}" destId="{2F7C18DC-A766-4FEB-B662-98862B4D806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03E4F-00E7-4B29-93A2-16E0A50583A5}" type="doc">
      <dgm:prSet loTypeId="urn:microsoft.com/office/officeart/2005/8/layout/radial5" loCatId="relationship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IN"/>
        </a:p>
      </dgm:t>
    </dgm:pt>
    <dgm:pt modelId="{28E9216B-FACF-450C-BA67-E3FA5D3B4228}">
      <dgm:prSet phldrT="[Text]" custT="1"/>
      <dgm:spPr/>
      <dgm:t>
        <a:bodyPr/>
        <a:lstStyle/>
        <a:p>
          <a:pPr algn="ctr"/>
          <a:r>
            <a:rPr lang="en-IN" sz="1600" b="0" dirty="0">
              <a:solidFill>
                <a:schemeClr val="bg1"/>
              </a:solidFill>
              <a:latin typeface="Cambria" pitchFamily="18" charset="0"/>
            </a:rPr>
            <a:t>Continuum of Care - Tele-health /Referral</a:t>
          </a:r>
        </a:p>
      </dgm:t>
    </dgm:pt>
    <dgm:pt modelId="{2B532378-9E80-4C74-99A1-30C06E349095}" type="parTrans" cxnId="{261ABFAA-9851-4692-A8B6-DF1D21AF8AB4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F24801E0-0F3C-4E10-A4CF-E7B09433F535}" type="sibTrans" cxnId="{261ABFAA-9851-4692-A8B6-DF1D21AF8AB4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8E28926B-BEEF-4046-A90F-4414382A2A16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bg1"/>
              </a:solidFill>
              <a:latin typeface="Cambria" pitchFamily="18" charset="0"/>
            </a:rPr>
            <a:t>Infrastructure</a:t>
          </a:r>
        </a:p>
      </dgm:t>
    </dgm:pt>
    <dgm:pt modelId="{7E94823E-251A-4EC5-B9EB-1CCB1663C2E3}" type="parTrans" cxnId="{D31BA242-C16D-4707-B31E-5DB6D60608C0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EBB941B6-3429-46C7-96E1-DB675B9D4CEC}" type="sibTrans" cxnId="{D31BA242-C16D-4707-B31E-5DB6D60608C0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556BE895-7981-4FB2-BFE8-F66A6DA438B9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tx1"/>
              </a:solidFill>
              <a:latin typeface="Cambria" pitchFamily="18" charset="0"/>
            </a:rPr>
            <a:t>Expanded Service Delivery</a:t>
          </a:r>
        </a:p>
      </dgm:t>
    </dgm:pt>
    <dgm:pt modelId="{5DCD9141-93F1-49BE-B980-7CAE54B13483}" type="parTrans" cxnId="{A6AEDFD3-2DA9-47DA-B848-E91D30A58CF5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D8A8AAC7-BFB6-494A-A125-C5CF8592155F}" type="sibTrans" cxnId="{A6AEDFD3-2DA9-47DA-B848-E91D30A58CF5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4F00B64F-10D1-4C86-9F12-B24E4D751B84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tx1"/>
              </a:solidFill>
              <a:latin typeface="Cambria" pitchFamily="18" charset="0"/>
            </a:rPr>
            <a:t>Community Mobilisation and Health Promotion</a:t>
          </a:r>
        </a:p>
      </dgm:t>
    </dgm:pt>
    <dgm:pt modelId="{B1A00D9E-1AE7-49EE-B91D-01C537686338}" type="parTrans" cxnId="{B7639148-D93F-41F7-8BD6-38775DCE3853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25A0EF6B-95EA-4F6D-A97B-ECBB8CD84FDE}" type="sibTrans" cxnId="{B7639148-D93F-41F7-8BD6-38775DCE3853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391F5CD4-776B-4E2F-9166-6A87FC244ABA}">
      <dgm:prSet custT="1"/>
      <dgm:spPr>
        <a:solidFill>
          <a:srgbClr val="FFE38B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tx1"/>
              </a:solidFill>
              <a:latin typeface="Cambria" pitchFamily="18" charset="0"/>
            </a:rPr>
            <a:t>Financing/</a:t>
          </a:r>
        </a:p>
        <a:p>
          <a:pPr algn="ctr"/>
          <a:r>
            <a:rPr lang="en-IN" sz="1600" b="0" dirty="0">
              <a:solidFill>
                <a:schemeClr val="tx1"/>
              </a:solidFill>
              <a:latin typeface="Cambria" pitchFamily="18" charset="0"/>
            </a:rPr>
            <a:t>Provider Payment Reforms</a:t>
          </a:r>
        </a:p>
      </dgm:t>
    </dgm:pt>
    <dgm:pt modelId="{14A21847-3A51-40C6-88AB-1E1318F2B652}" type="parTrans" cxnId="{EDC58FD4-9F20-43E3-9509-DA6E92E03ABE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7A396311-2ACA-44CC-B343-33E05D656CF0}" type="sibTrans" cxnId="{EDC58FD4-9F20-43E3-9509-DA6E92E03ABE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34F2B9BD-E8BC-484D-8591-781995FF5068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tx1"/>
              </a:solidFill>
              <a:latin typeface="Cambria" pitchFamily="18" charset="0"/>
            </a:rPr>
            <a:t>Partnership for Knowledge &amp; Implementation</a:t>
          </a:r>
        </a:p>
      </dgm:t>
    </dgm:pt>
    <dgm:pt modelId="{3D02C3B8-FBC5-EA41-AC64-F52A9C8C1E5A}" type="parTrans" cxnId="{E132E421-0F11-4446-AC7F-CEA2F6254277}">
      <dgm:prSet custT="1"/>
      <dgm:spPr/>
      <dgm:t>
        <a:bodyPr/>
        <a:lstStyle/>
        <a:p>
          <a:pPr algn="ctr"/>
          <a:endParaRPr lang="en-US" sz="1600" b="0" dirty="0">
            <a:solidFill>
              <a:schemeClr val="tx1"/>
            </a:solidFill>
          </a:endParaRPr>
        </a:p>
      </dgm:t>
    </dgm:pt>
    <dgm:pt modelId="{112B7F66-CBD9-A14E-9761-0125D4963EED}" type="sibTrans" cxnId="{E132E421-0F11-4446-AC7F-CEA2F6254277}">
      <dgm:prSet/>
      <dgm:spPr/>
      <dgm:t>
        <a:bodyPr/>
        <a:lstStyle/>
        <a:p>
          <a:pPr algn="ctr"/>
          <a:endParaRPr lang="en-US" sz="1600" b="0">
            <a:solidFill>
              <a:schemeClr val="tx1"/>
            </a:solidFill>
          </a:endParaRPr>
        </a:p>
      </dgm:t>
    </dgm:pt>
    <dgm:pt modelId="{B4E64415-7841-4EE2-8D60-ECB3DC48BEC1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bg1"/>
              </a:solidFill>
              <a:latin typeface="Cambria" pitchFamily="18" charset="0"/>
            </a:rPr>
            <a:t>Robust IT System</a:t>
          </a:r>
        </a:p>
      </dgm:t>
    </dgm:pt>
    <dgm:pt modelId="{23296076-89ED-4D86-85C0-1DF2773F63AE}" type="sibTrans" cxnId="{B1D23A6D-97CF-4412-B32D-7B8A65D6DB89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E071F822-4EE5-4CC1-A2B5-D85D3C13094C}" type="parTrans" cxnId="{B1D23A6D-97CF-4412-B32D-7B8A65D6DB89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1053E80A-22EA-4849-8C55-760D26F2AF43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IN" sz="1600" b="1" dirty="0">
              <a:solidFill>
                <a:schemeClr val="tx1"/>
              </a:solidFill>
            </a:rPr>
            <a:t> </a:t>
          </a:r>
          <a:r>
            <a:rPr lang="en-IN" sz="1600" b="1" dirty="0">
              <a:solidFill>
                <a:schemeClr val="tx1"/>
              </a:solidFill>
              <a:latin typeface="Cambria" pitchFamily="18" charset="0"/>
            </a:rPr>
            <a:t>CPHC </a:t>
          </a:r>
        </a:p>
        <a:p>
          <a:pPr algn="ctr"/>
          <a:r>
            <a:rPr lang="en-IN" sz="1600" b="1" dirty="0">
              <a:solidFill>
                <a:schemeClr val="tx1"/>
              </a:solidFill>
              <a:latin typeface="Cambria" pitchFamily="18" charset="0"/>
            </a:rPr>
            <a:t>through </a:t>
          </a:r>
        </a:p>
        <a:p>
          <a:pPr algn="ctr"/>
          <a:r>
            <a:rPr lang="en-IN" sz="1600" b="1" dirty="0">
              <a:solidFill>
                <a:schemeClr val="tx1"/>
              </a:solidFill>
              <a:latin typeface="Cambria" pitchFamily="18" charset="0"/>
            </a:rPr>
            <a:t>HWC</a:t>
          </a:r>
        </a:p>
      </dgm:t>
    </dgm:pt>
    <dgm:pt modelId="{48E03F06-82E5-44DC-81C8-02B1CD922C66}" type="sibTrans" cxnId="{2668A39D-BF59-43CD-9AF8-DA9CA3891D03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5F27280B-45BF-4BA1-8676-B9E3D4718ECA}" type="parTrans" cxnId="{2668A39D-BF59-43CD-9AF8-DA9CA3891D03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A957A759-F8FB-45B0-B3F7-8BCB4E282B2C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bg1"/>
              </a:solidFill>
              <a:latin typeface="Cambria" pitchFamily="18" charset="0"/>
            </a:rPr>
            <a:t>Medicines &amp; Expanding Diagnostics</a:t>
          </a:r>
        </a:p>
      </dgm:t>
    </dgm:pt>
    <dgm:pt modelId="{914195F0-C9E6-4BD8-B83E-499EB6AB5B54}" type="sibTrans" cxnId="{7B690D9B-2F05-4E61-BBE1-E9D318DBE28C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A52B80C2-64DD-46CC-9F3F-AA37552DF18C}" type="parTrans" cxnId="{7B690D9B-2F05-4E61-BBE1-E9D318DBE28C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754EFDE2-2847-4F83-9AB1-13FC7140F41A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en-IN" sz="1600" b="0" dirty="0">
              <a:solidFill>
                <a:schemeClr val="tx1"/>
              </a:solidFill>
              <a:latin typeface="Cambria" pitchFamily="18" charset="0"/>
            </a:rPr>
            <a:t>Expanding HR - MLHP &amp; Multiskilling</a:t>
          </a:r>
        </a:p>
      </dgm:t>
    </dgm:pt>
    <dgm:pt modelId="{F090F78E-D1E7-4665-9914-3A6BE113D45B}" type="sibTrans" cxnId="{DD4E3316-B215-4101-9A9F-D9B5C78D996E}">
      <dgm:prSet/>
      <dgm:spPr/>
      <dgm:t>
        <a:bodyPr/>
        <a:lstStyle/>
        <a:p>
          <a:pPr algn="ctr"/>
          <a:endParaRPr lang="en-IN" sz="1600" b="0">
            <a:solidFill>
              <a:schemeClr val="tx1"/>
            </a:solidFill>
          </a:endParaRPr>
        </a:p>
      </dgm:t>
    </dgm:pt>
    <dgm:pt modelId="{A9EA3CB4-DA5F-4900-943D-0F348D699710}" type="parTrans" cxnId="{DD4E3316-B215-4101-9A9F-D9B5C78D996E}">
      <dgm:prSet custT="1"/>
      <dgm:spPr/>
      <dgm:t>
        <a:bodyPr/>
        <a:lstStyle/>
        <a:p>
          <a:pPr algn="ctr"/>
          <a:endParaRPr lang="en-IN" sz="1600" b="0" dirty="0">
            <a:solidFill>
              <a:schemeClr val="tx1"/>
            </a:solidFill>
          </a:endParaRPr>
        </a:p>
      </dgm:t>
    </dgm:pt>
    <dgm:pt modelId="{B22F6A21-5C01-4820-B19C-3791F5C5ECCD}" type="pres">
      <dgm:prSet presAssocID="{3D103E4F-00E7-4B29-93A2-16E0A50583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2C2535-A704-41DA-AB2D-F3D54F822120}" type="pres">
      <dgm:prSet presAssocID="{1053E80A-22EA-4849-8C55-760D26F2AF43}" presName="centerShape" presStyleLbl="node0" presStyleIdx="0" presStyleCnt="1" custScaleX="199974" custScaleY="199974" custLinFactNeighborX="-6960" custLinFactNeighborY="-680"/>
      <dgm:spPr/>
      <dgm:t>
        <a:bodyPr/>
        <a:lstStyle/>
        <a:p>
          <a:endParaRPr lang="en-IN"/>
        </a:p>
      </dgm:t>
    </dgm:pt>
    <dgm:pt modelId="{30E1E3C2-FDF0-4283-9D32-B205BE1D9BC6}" type="pres">
      <dgm:prSet presAssocID="{2B532378-9E80-4C74-99A1-30C06E349095}" presName="parTrans" presStyleLbl="sibTrans2D1" presStyleIdx="0" presStyleCnt="9"/>
      <dgm:spPr/>
      <dgm:t>
        <a:bodyPr/>
        <a:lstStyle/>
        <a:p>
          <a:endParaRPr lang="en-IN"/>
        </a:p>
      </dgm:t>
    </dgm:pt>
    <dgm:pt modelId="{F8EC0344-B45F-4827-8226-D4B61282A235}" type="pres">
      <dgm:prSet presAssocID="{2B532378-9E80-4C74-99A1-30C06E349095}" presName="connectorText" presStyleLbl="sibTrans2D1" presStyleIdx="0" presStyleCnt="9"/>
      <dgm:spPr/>
      <dgm:t>
        <a:bodyPr/>
        <a:lstStyle/>
        <a:p>
          <a:endParaRPr lang="en-IN"/>
        </a:p>
      </dgm:t>
    </dgm:pt>
    <dgm:pt modelId="{AD58A32D-2774-446A-B279-F40D6A8BDBFD}" type="pres">
      <dgm:prSet presAssocID="{28E9216B-FACF-450C-BA67-E3FA5D3B4228}" presName="node" presStyleLbl="node1" presStyleIdx="0" presStyleCnt="9" custScaleX="119999" custScaleY="113080" custRadScaleRad="120096" custRadScaleInc="-5841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470D57-678B-461E-8C75-10662AF9C98E}" type="pres">
      <dgm:prSet presAssocID="{5DCD9141-93F1-49BE-B980-7CAE54B13483}" presName="parTrans" presStyleLbl="sibTrans2D1" presStyleIdx="1" presStyleCnt="9" custScaleX="233333"/>
      <dgm:spPr/>
      <dgm:t>
        <a:bodyPr/>
        <a:lstStyle/>
        <a:p>
          <a:endParaRPr lang="en-IN"/>
        </a:p>
      </dgm:t>
    </dgm:pt>
    <dgm:pt modelId="{58818F59-B496-4E82-8EB9-0E9F0377853C}" type="pres">
      <dgm:prSet presAssocID="{5DCD9141-93F1-49BE-B980-7CAE54B13483}" presName="connectorText" presStyleLbl="sibTrans2D1" presStyleIdx="1" presStyleCnt="9"/>
      <dgm:spPr/>
      <dgm:t>
        <a:bodyPr/>
        <a:lstStyle/>
        <a:p>
          <a:endParaRPr lang="en-IN"/>
        </a:p>
      </dgm:t>
    </dgm:pt>
    <dgm:pt modelId="{94C88A5E-5EA3-4B41-BA57-8887901178D3}" type="pres">
      <dgm:prSet presAssocID="{556BE895-7981-4FB2-BFE8-F66A6DA438B9}" presName="node" presStyleLbl="node1" presStyleIdx="1" presStyleCnt="9" custScaleX="120000" custScaleY="120000" custRadScaleRad="89257" custRadScaleInc="-820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ECCB9A-C678-4A5C-8B7E-AE8B67E2626C}" type="pres">
      <dgm:prSet presAssocID="{A9EA3CB4-DA5F-4900-943D-0F348D699710}" presName="parTrans" presStyleLbl="sibTrans2D1" presStyleIdx="2" presStyleCnt="9" custScaleX="230592" custLinFactNeighborX="-16959" custLinFactNeighborY="6517"/>
      <dgm:spPr/>
      <dgm:t>
        <a:bodyPr/>
        <a:lstStyle/>
        <a:p>
          <a:endParaRPr lang="en-IN"/>
        </a:p>
      </dgm:t>
    </dgm:pt>
    <dgm:pt modelId="{2EBB61A2-0A53-41BE-AF27-FA05ACFDBF0E}" type="pres">
      <dgm:prSet presAssocID="{A9EA3CB4-DA5F-4900-943D-0F348D699710}" presName="connectorText" presStyleLbl="sibTrans2D1" presStyleIdx="2" presStyleCnt="9"/>
      <dgm:spPr/>
      <dgm:t>
        <a:bodyPr/>
        <a:lstStyle/>
        <a:p>
          <a:endParaRPr lang="en-IN"/>
        </a:p>
      </dgm:t>
    </dgm:pt>
    <dgm:pt modelId="{0D970EC3-94C4-49EE-801A-34745E7311C1}" type="pres">
      <dgm:prSet presAssocID="{754EFDE2-2847-4F83-9AB1-13FC7140F41A}" presName="node" presStyleLbl="node1" presStyleIdx="2" presStyleCnt="9" custScaleX="120000" custScaleY="120000" custRadScaleRad="81261" custRadScaleInc="-3032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AF7EFA-11A0-49D7-AD4D-DEEE928362E1}" type="pres">
      <dgm:prSet presAssocID="{A52B80C2-64DD-46CC-9F3F-AA37552DF18C}" presName="parTrans" presStyleLbl="sibTrans2D1" presStyleIdx="3" presStyleCnt="9" custScaleX="273926"/>
      <dgm:spPr/>
      <dgm:t>
        <a:bodyPr/>
        <a:lstStyle/>
        <a:p>
          <a:endParaRPr lang="en-IN"/>
        </a:p>
      </dgm:t>
    </dgm:pt>
    <dgm:pt modelId="{D0E24697-00D0-4FE1-AB2A-C4FA9814DF2C}" type="pres">
      <dgm:prSet presAssocID="{A52B80C2-64DD-46CC-9F3F-AA37552DF18C}" presName="connectorText" presStyleLbl="sibTrans2D1" presStyleIdx="3" presStyleCnt="9"/>
      <dgm:spPr/>
      <dgm:t>
        <a:bodyPr/>
        <a:lstStyle/>
        <a:p>
          <a:endParaRPr lang="en-IN"/>
        </a:p>
      </dgm:t>
    </dgm:pt>
    <dgm:pt modelId="{5817FB05-5BDB-4890-9908-48A30EACD8E1}" type="pres">
      <dgm:prSet presAssocID="{A957A759-F8FB-45B0-B3F7-8BCB4E282B2C}" presName="node" presStyleLbl="node1" presStyleIdx="3" presStyleCnt="9" custScaleX="120000" custScaleY="120000" custRadScaleRad="83356" custRadScaleInc="1030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B18069-480A-42C3-9C70-26301B0895C9}" type="pres">
      <dgm:prSet presAssocID="{B1A00D9E-1AE7-49EE-B91D-01C537686338}" presName="parTrans" presStyleLbl="sibTrans2D1" presStyleIdx="4" presStyleCnt="9" custAng="0" custScaleX="282472"/>
      <dgm:spPr/>
      <dgm:t>
        <a:bodyPr/>
        <a:lstStyle/>
        <a:p>
          <a:endParaRPr lang="en-IN"/>
        </a:p>
      </dgm:t>
    </dgm:pt>
    <dgm:pt modelId="{7973226B-DCF9-4AA3-8E4B-8FC67335784F}" type="pres">
      <dgm:prSet presAssocID="{B1A00D9E-1AE7-49EE-B91D-01C537686338}" presName="connectorText" presStyleLbl="sibTrans2D1" presStyleIdx="4" presStyleCnt="9"/>
      <dgm:spPr/>
      <dgm:t>
        <a:bodyPr/>
        <a:lstStyle/>
        <a:p>
          <a:endParaRPr lang="en-IN"/>
        </a:p>
      </dgm:t>
    </dgm:pt>
    <dgm:pt modelId="{D29A36E5-AD7C-4E5C-B829-18D7483D745E}" type="pres">
      <dgm:prSet presAssocID="{4F00B64F-10D1-4C86-9F12-B24E4D751B84}" presName="node" presStyleLbl="node1" presStyleIdx="4" presStyleCnt="9" custScaleX="123799" custScaleY="115691" custRadScaleRad="110653" custRadScaleInc="5605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E54D76-0D78-4AEB-B10E-1FD33DA8A63D}" type="pres">
      <dgm:prSet presAssocID="{7E94823E-251A-4EC5-B9EB-1CCB1663C2E3}" presName="parTrans" presStyleLbl="sibTrans2D1" presStyleIdx="5" presStyleCnt="9" custScaleX="363140"/>
      <dgm:spPr/>
      <dgm:t>
        <a:bodyPr/>
        <a:lstStyle/>
        <a:p>
          <a:endParaRPr lang="en-IN"/>
        </a:p>
      </dgm:t>
    </dgm:pt>
    <dgm:pt modelId="{8859F7D4-01D5-460D-B5B3-8AFA51129756}" type="pres">
      <dgm:prSet presAssocID="{7E94823E-251A-4EC5-B9EB-1CCB1663C2E3}" presName="connectorText" presStyleLbl="sibTrans2D1" presStyleIdx="5" presStyleCnt="9"/>
      <dgm:spPr/>
      <dgm:t>
        <a:bodyPr/>
        <a:lstStyle/>
        <a:p>
          <a:endParaRPr lang="en-IN"/>
        </a:p>
      </dgm:t>
    </dgm:pt>
    <dgm:pt modelId="{05E1820B-1E2D-4AA8-8256-4CD92364D74A}" type="pres">
      <dgm:prSet presAssocID="{8E28926B-BEEF-4046-A90F-4414382A2A16}" presName="node" presStyleLbl="node1" presStyleIdx="5" presStyleCnt="9" custScaleX="134946" custScaleY="116195" custRadScaleRad="85243" custRadScaleInc="-13776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1FF09E-9EC6-4AA0-B4DE-CF29CDD5EB1A}" type="pres">
      <dgm:prSet presAssocID="{14A21847-3A51-40C6-88AB-1E1318F2B652}" presName="parTrans" presStyleLbl="sibTrans2D1" presStyleIdx="6" presStyleCnt="9" custScaleX="186875"/>
      <dgm:spPr/>
      <dgm:t>
        <a:bodyPr/>
        <a:lstStyle/>
        <a:p>
          <a:endParaRPr lang="en-IN"/>
        </a:p>
      </dgm:t>
    </dgm:pt>
    <dgm:pt modelId="{6A582861-3281-480E-A455-DF2CD93D9EA3}" type="pres">
      <dgm:prSet presAssocID="{14A21847-3A51-40C6-88AB-1E1318F2B652}" presName="connectorText" presStyleLbl="sibTrans2D1" presStyleIdx="6" presStyleCnt="9"/>
      <dgm:spPr/>
      <dgm:t>
        <a:bodyPr/>
        <a:lstStyle/>
        <a:p>
          <a:endParaRPr lang="en-IN"/>
        </a:p>
      </dgm:t>
    </dgm:pt>
    <dgm:pt modelId="{E24EAD39-0C41-4064-8DCB-DAB97B04675C}" type="pres">
      <dgm:prSet presAssocID="{391F5CD4-776B-4E2F-9166-6A87FC244ABA}" presName="node" presStyleLbl="node1" presStyleIdx="6" presStyleCnt="9" custScaleX="120000" custScaleY="120000" custRadScaleRad="117651" custRadScaleInc="3340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72287C-D5C3-4C16-8FA9-D5E900DDB669}" type="pres">
      <dgm:prSet presAssocID="{E071F822-4EE5-4CC1-A2B5-D85D3C13094C}" presName="parTrans" presStyleLbl="sibTrans2D1" presStyleIdx="7" presStyleCnt="9" custScaleX="127238"/>
      <dgm:spPr/>
      <dgm:t>
        <a:bodyPr/>
        <a:lstStyle/>
        <a:p>
          <a:endParaRPr lang="en-IN"/>
        </a:p>
      </dgm:t>
    </dgm:pt>
    <dgm:pt modelId="{14EC83D5-D3E4-46C6-A25A-F7002C31C081}" type="pres">
      <dgm:prSet presAssocID="{E071F822-4EE5-4CC1-A2B5-D85D3C13094C}" presName="connectorText" presStyleLbl="sibTrans2D1" presStyleIdx="7" presStyleCnt="9"/>
      <dgm:spPr/>
      <dgm:t>
        <a:bodyPr/>
        <a:lstStyle/>
        <a:p>
          <a:endParaRPr lang="en-IN"/>
        </a:p>
      </dgm:t>
    </dgm:pt>
    <dgm:pt modelId="{2A331207-68EA-438D-B3DC-B8185C1F322E}" type="pres">
      <dgm:prSet presAssocID="{B4E64415-7841-4EE2-8D60-ECB3DC48BEC1}" presName="node" presStyleLbl="node1" presStyleIdx="7" presStyleCnt="9" custScaleX="113064" custScaleY="119274" custRadScaleRad="105270" custRadScaleInc="-33948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4B6ABF-D473-C044-AD66-6E84834B199A}" type="pres">
      <dgm:prSet presAssocID="{3D02C3B8-FBC5-EA41-AC64-F52A9C8C1E5A}" presName="parTrans" presStyleLbl="sibTrans2D1" presStyleIdx="8" presStyleCnt="9" custScaleX="176288"/>
      <dgm:spPr/>
      <dgm:t>
        <a:bodyPr/>
        <a:lstStyle/>
        <a:p>
          <a:endParaRPr lang="en-IN"/>
        </a:p>
      </dgm:t>
    </dgm:pt>
    <dgm:pt modelId="{533D84AC-5B87-AB4A-A945-0192CCAA2FBD}" type="pres">
      <dgm:prSet presAssocID="{3D02C3B8-FBC5-EA41-AC64-F52A9C8C1E5A}" presName="connectorText" presStyleLbl="sibTrans2D1" presStyleIdx="8" presStyleCnt="9"/>
      <dgm:spPr/>
      <dgm:t>
        <a:bodyPr/>
        <a:lstStyle/>
        <a:p>
          <a:endParaRPr lang="en-IN"/>
        </a:p>
      </dgm:t>
    </dgm:pt>
    <dgm:pt modelId="{8EF315A6-9337-A844-BF54-61F16872E833}" type="pres">
      <dgm:prSet presAssocID="{34F2B9BD-E8BC-484D-8591-781995FF5068}" presName="node" presStyleLbl="node1" presStyleIdx="8" presStyleCnt="9" custScaleX="123202" custScaleY="116617" custRadScaleRad="97162" custRadScaleInc="1048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E02C94F-412B-46F9-A5E5-0781B19F3BF2}" type="presOf" srcId="{A52B80C2-64DD-46CC-9F3F-AA37552DF18C}" destId="{1FAF7EFA-11A0-49D7-AD4D-DEEE928362E1}" srcOrd="0" destOrd="0" presId="urn:microsoft.com/office/officeart/2005/8/layout/radial5"/>
    <dgm:cxn modelId="{DD4E3316-B215-4101-9A9F-D9B5C78D996E}" srcId="{1053E80A-22EA-4849-8C55-760D26F2AF43}" destId="{754EFDE2-2847-4F83-9AB1-13FC7140F41A}" srcOrd="2" destOrd="0" parTransId="{A9EA3CB4-DA5F-4900-943D-0F348D699710}" sibTransId="{F090F78E-D1E7-4665-9914-3A6BE113D45B}"/>
    <dgm:cxn modelId="{DE5F1DE9-5691-41D4-8AE7-BC3367E13B22}" type="presOf" srcId="{B1A00D9E-1AE7-49EE-B91D-01C537686338}" destId="{7973226B-DCF9-4AA3-8E4B-8FC67335784F}" srcOrd="1" destOrd="0" presId="urn:microsoft.com/office/officeart/2005/8/layout/radial5"/>
    <dgm:cxn modelId="{D31BA242-C16D-4707-B31E-5DB6D60608C0}" srcId="{1053E80A-22EA-4849-8C55-760D26F2AF43}" destId="{8E28926B-BEEF-4046-A90F-4414382A2A16}" srcOrd="5" destOrd="0" parTransId="{7E94823E-251A-4EC5-B9EB-1CCB1663C2E3}" sibTransId="{EBB941B6-3429-46C7-96E1-DB675B9D4CEC}"/>
    <dgm:cxn modelId="{CD8BC714-AF51-4021-BD3F-3711061F8D82}" type="presOf" srcId="{391F5CD4-776B-4E2F-9166-6A87FC244ABA}" destId="{E24EAD39-0C41-4064-8DCB-DAB97B04675C}" srcOrd="0" destOrd="0" presId="urn:microsoft.com/office/officeart/2005/8/layout/radial5"/>
    <dgm:cxn modelId="{7B690D9B-2F05-4E61-BBE1-E9D318DBE28C}" srcId="{1053E80A-22EA-4849-8C55-760D26F2AF43}" destId="{A957A759-F8FB-45B0-B3F7-8BCB4E282B2C}" srcOrd="3" destOrd="0" parTransId="{A52B80C2-64DD-46CC-9F3F-AA37552DF18C}" sibTransId="{914195F0-C9E6-4BD8-B83E-499EB6AB5B54}"/>
    <dgm:cxn modelId="{8D0D1F53-6CAE-4DEA-B85C-AF80D8C2E02A}" type="presOf" srcId="{A52B80C2-64DD-46CC-9F3F-AA37552DF18C}" destId="{D0E24697-00D0-4FE1-AB2A-C4FA9814DF2C}" srcOrd="1" destOrd="0" presId="urn:microsoft.com/office/officeart/2005/8/layout/radial5"/>
    <dgm:cxn modelId="{2EF9DE18-C942-4F77-8016-03E366601598}" type="presOf" srcId="{5DCD9141-93F1-49BE-B980-7CAE54B13483}" destId="{6F470D57-678B-461E-8C75-10662AF9C98E}" srcOrd="0" destOrd="0" presId="urn:microsoft.com/office/officeart/2005/8/layout/radial5"/>
    <dgm:cxn modelId="{EDC58FD4-9F20-43E3-9509-DA6E92E03ABE}" srcId="{1053E80A-22EA-4849-8C55-760D26F2AF43}" destId="{391F5CD4-776B-4E2F-9166-6A87FC244ABA}" srcOrd="6" destOrd="0" parTransId="{14A21847-3A51-40C6-88AB-1E1318F2B652}" sibTransId="{7A396311-2ACA-44CC-B343-33E05D656CF0}"/>
    <dgm:cxn modelId="{A6AEDFD3-2DA9-47DA-B848-E91D30A58CF5}" srcId="{1053E80A-22EA-4849-8C55-760D26F2AF43}" destId="{556BE895-7981-4FB2-BFE8-F66A6DA438B9}" srcOrd="1" destOrd="0" parTransId="{5DCD9141-93F1-49BE-B980-7CAE54B13483}" sibTransId="{D8A8AAC7-BFB6-494A-A125-C5CF8592155F}"/>
    <dgm:cxn modelId="{466F3052-94BB-4AD7-9954-0FD210250494}" type="presOf" srcId="{B4E64415-7841-4EE2-8D60-ECB3DC48BEC1}" destId="{2A331207-68EA-438D-B3DC-B8185C1F322E}" srcOrd="0" destOrd="0" presId="urn:microsoft.com/office/officeart/2005/8/layout/radial5"/>
    <dgm:cxn modelId="{0D552445-8953-4717-AA51-387CD28E01D1}" type="presOf" srcId="{E071F822-4EE5-4CC1-A2B5-D85D3C13094C}" destId="{14EC83D5-D3E4-46C6-A25A-F7002C31C081}" srcOrd="1" destOrd="0" presId="urn:microsoft.com/office/officeart/2005/8/layout/radial5"/>
    <dgm:cxn modelId="{E1383BA7-1748-448E-A6BA-BEAA5F2F46BE}" type="presOf" srcId="{14A21847-3A51-40C6-88AB-1E1318F2B652}" destId="{D71FF09E-9EC6-4AA0-B4DE-CF29CDD5EB1A}" srcOrd="0" destOrd="0" presId="urn:microsoft.com/office/officeart/2005/8/layout/radial5"/>
    <dgm:cxn modelId="{DD6BEFBE-4AB3-49A2-9C67-D363C4FB7A75}" type="presOf" srcId="{3D103E4F-00E7-4B29-93A2-16E0A50583A5}" destId="{B22F6A21-5C01-4820-B19C-3791F5C5ECCD}" srcOrd="0" destOrd="0" presId="urn:microsoft.com/office/officeart/2005/8/layout/radial5"/>
    <dgm:cxn modelId="{AB845D37-1D11-44CC-9B24-34D62A66FFD0}" type="presOf" srcId="{14A21847-3A51-40C6-88AB-1E1318F2B652}" destId="{6A582861-3281-480E-A455-DF2CD93D9EA3}" srcOrd="1" destOrd="0" presId="urn:microsoft.com/office/officeart/2005/8/layout/radial5"/>
    <dgm:cxn modelId="{C6EFFFCD-1151-4C37-BA8C-F4A55FA84A2F}" type="presOf" srcId="{556BE895-7981-4FB2-BFE8-F66A6DA438B9}" destId="{94C88A5E-5EA3-4B41-BA57-8887901178D3}" srcOrd="0" destOrd="0" presId="urn:microsoft.com/office/officeart/2005/8/layout/radial5"/>
    <dgm:cxn modelId="{2668A39D-BF59-43CD-9AF8-DA9CA3891D03}" srcId="{3D103E4F-00E7-4B29-93A2-16E0A50583A5}" destId="{1053E80A-22EA-4849-8C55-760D26F2AF43}" srcOrd="0" destOrd="0" parTransId="{5F27280B-45BF-4BA1-8676-B9E3D4718ECA}" sibTransId="{48E03F06-82E5-44DC-81C8-02B1CD922C66}"/>
    <dgm:cxn modelId="{B1D23A6D-97CF-4412-B32D-7B8A65D6DB89}" srcId="{1053E80A-22EA-4849-8C55-760D26F2AF43}" destId="{B4E64415-7841-4EE2-8D60-ECB3DC48BEC1}" srcOrd="7" destOrd="0" parTransId="{E071F822-4EE5-4CC1-A2B5-D85D3C13094C}" sibTransId="{23296076-89ED-4D86-85C0-1DF2773F63AE}"/>
    <dgm:cxn modelId="{E132E421-0F11-4446-AC7F-CEA2F6254277}" srcId="{1053E80A-22EA-4849-8C55-760D26F2AF43}" destId="{34F2B9BD-E8BC-484D-8591-781995FF5068}" srcOrd="8" destOrd="0" parTransId="{3D02C3B8-FBC5-EA41-AC64-F52A9C8C1E5A}" sibTransId="{112B7F66-CBD9-A14E-9761-0125D4963EED}"/>
    <dgm:cxn modelId="{084F3A13-FCA8-4999-B435-241FEDB275DF}" type="presOf" srcId="{3D02C3B8-FBC5-EA41-AC64-F52A9C8C1E5A}" destId="{A74B6ABF-D473-C044-AD66-6E84834B199A}" srcOrd="0" destOrd="0" presId="urn:microsoft.com/office/officeart/2005/8/layout/radial5"/>
    <dgm:cxn modelId="{FAFD048E-D336-40F7-8DFE-DE24FE355AA8}" type="presOf" srcId="{2B532378-9E80-4C74-99A1-30C06E349095}" destId="{30E1E3C2-FDF0-4283-9D32-B205BE1D9BC6}" srcOrd="0" destOrd="0" presId="urn:microsoft.com/office/officeart/2005/8/layout/radial5"/>
    <dgm:cxn modelId="{207650BC-098B-4F0F-8CEB-39C023A8A935}" type="presOf" srcId="{754EFDE2-2847-4F83-9AB1-13FC7140F41A}" destId="{0D970EC3-94C4-49EE-801A-34745E7311C1}" srcOrd="0" destOrd="0" presId="urn:microsoft.com/office/officeart/2005/8/layout/radial5"/>
    <dgm:cxn modelId="{049CFFE5-2054-4A50-99CE-551994662A8A}" type="presOf" srcId="{A9EA3CB4-DA5F-4900-943D-0F348D699710}" destId="{2EBB61A2-0A53-41BE-AF27-FA05ACFDBF0E}" srcOrd="1" destOrd="0" presId="urn:microsoft.com/office/officeart/2005/8/layout/radial5"/>
    <dgm:cxn modelId="{8C0E6DA8-3719-482D-B937-68D8F9A93970}" type="presOf" srcId="{1053E80A-22EA-4849-8C55-760D26F2AF43}" destId="{942C2535-A704-41DA-AB2D-F3D54F822120}" srcOrd="0" destOrd="0" presId="urn:microsoft.com/office/officeart/2005/8/layout/radial5"/>
    <dgm:cxn modelId="{2A0F6C56-8D5A-4200-B0B3-2F8B678CA560}" type="presOf" srcId="{28E9216B-FACF-450C-BA67-E3FA5D3B4228}" destId="{AD58A32D-2774-446A-B279-F40D6A8BDBFD}" srcOrd="0" destOrd="0" presId="urn:microsoft.com/office/officeart/2005/8/layout/radial5"/>
    <dgm:cxn modelId="{8D8BFFE6-F239-43D3-8A69-72FD8822BC70}" type="presOf" srcId="{B1A00D9E-1AE7-49EE-B91D-01C537686338}" destId="{9CB18069-480A-42C3-9C70-26301B0895C9}" srcOrd="0" destOrd="0" presId="urn:microsoft.com/office/officeart/2005/8/layout/radial5"/>
    <dgm:cxn modelId="{F5623905-6EA8-44FF-992A-937C0D54BD55}" type="presOf" srcId="{8E28926B-BEEF-4046-A90F-4414382A2A16}" destId="{05E1820B-1E2D-4AA8-8256-4CD92364D74A}" srcOrd="0" destOrd="0" presId="urn:microsoft.com/office/officeart/2005/8/layout/radial5"/>
    <dgm:cxn modelId="{4D54ED8A-DD06-4012-ACC7-96E72E5A7040}" type="presOf" srcId="{7E94823E-251A-4EC5-B9EB-1CCB1663C2E3}" destId="{8859F7D4-01D5-460D-B5B3-8AFA51129756}" srcOrd="1" destOrd="0" presId="urn:microsoft.com/office/officeart/2005/8/layout/radial5"/>
    <dgm:cxn modelId="{261ABFAA-9851-4692-A8B6-DF1D21AF8AB4}" srcId="{1053E80A-22EA-4849-8C55-760D26F2AF43}" destId="{28E9216B-FACF-450C-BA67-E3FA5D3B4228}" srcOrd="0" destOrd="0" parTransId="{2B532378-9E80-4C74-99A1-30C06E349095}" sibTransId="{F24801E0-0F3C-4E10-A4CF-E7B09433F535}"/>
    <dgm:cxn modelId="{7EE4F8CB-28FB-44CA-B333-A262903E0E2E}" type="presOf" srcId="{5DCD9141-93F1-49BE-B980-7CAE54B13483}" destId="{58818F59-B496-4E82-8EB9-0E9F0377853C}" srcOrd="1" destOrd="0" presId="urn:microsoft.com/office/officeart/2005/8/layout/radial5"/>
    <dgm:cxn modelId="{D709819C-661D-49F6-893B-D2EFD15717B9}" type="presOf" srcId="{4F00B64F-10D1-4C86-9F12-B24E4D751B84}" destId="{D29A36E5-AD7C-4E5C-B829-18D7483D745E}" srcOrd="0" destOrd="0" presId="urn:microsoft.com/office/officeart/2005/8/layout/radial5"/>
    <dgm:cxn modelId="{31CCF4C3-12F6-475D-8E1E-3A2C1DFFC179}" type="presOf" srcId="{7E94823E-251A-4EC5-B9EB-1CCB1663C2E3}" destId="{ADE54D76-0D78-4AEB-B10E-1FD33DA8A63D}" srcOrd="0" destOrd="0" presId="urn:microsoft.com/office/officeart/2005/8/layout/radial5"/>
    <dgm:cxn modelId="{A99C4FA9-C66A-40D8-8C85-8C670D4AFD6E}" type="presOf" srcId="{E071F822-4EE5-4CC1-A2B5-D85D3C13094C}" destId="{A072287C-D5C3-4C16-8FA9-D5E900DDB669}" srcOrd="0" destOrd="0" presId="urn:microsoft.com/office/officeart/2005/8/layout/radial5"/>
    <dgm:cxn modelId="{FB0B50D0-0D24-49BC-A2D1-4A8BD34E49C9}" type="presOf" srcId="{34F2B9BD-E8BC-484D-8591-781995FF5068}" destId="{8EF315A6-9337-A844-BF54-61F16872E833}" srcOrd="0" destOrd="0" presId="urn:microsoft.com/office/officeart/2005/8/layout/radial5"/>
    <dgm:cxn modelId="{B7639148-D93F-41F7-8BD6-38775DCE3853}" srcId="{1053E80A-22EA-4849-8C55-760D26F2AF43}" destId="{4F00B64F-10D1-4C86-9F12-B24E4D751B84}" srcOrd="4" destOrd="0" parTransId="{B1A00D9E-1AE7-49EE-B91D-01C537686338}" sibTransId="{25A0EF6B-95EA-4F6D-A97B-ECBB8CD84FDE}"/>
    <dgm:cxn modelId="{202F6664-4E0C-4D6F-9286-FE7EFDECB3A4}" type="presOf" srcId="{3D02C3B8-FBC5-EA41-AC64-F52A9C8C1E5A}" destId="{533D84AC-5B87-AB4A-A945-0192CCAA2FBD}" srcOrd="1" destOrd="0" presId="urn:microsoft.com/office/officeart/2005/8/layout/radial5"/>
    <dgm:cxn modelId="{96AB22C6-D623-46DA-9CBE-A68141A8B99C}" type="presOf" srcId="{2B532378-9E80-4C74-99A1-30C06E349095}" destId="{F8EC0344-B45F-4827-8226-D4B61282A235}" srcOrd="1" destOrd="0" presId="urn:microsoft.com/office/officeart/2005/8/layout/radial5"/>
    <dgm:cxn modelId="{6D28A0CD-5B53-45C7-8CD1-DE505C60B6B3}" type="presOf" srcId="{A9EA3CB4-DA5F-4900-943D-0F348D699710}" destId="{F3ECCB9A-C678-4A5C-8B7E-AE8B67E2626C}" srcOrd="0" destOrd="0" presId="urn:microsoft.com/office/officeart/2005/8/layout/radial5"/>
    <dgm:cxn modelId="{29763493-3C23-480E-B3EE-87241384C071}" type="presOf" srcId="{A957A759-F8FB-45B0-B3F7-8BCB4E282B2C}" destId="{5817FB05-5BDB-4890-9908-48A30EACD8E1}" srcOrd="0" destOrd="0" presId="urn:microsoft.com/office/officeart/2005/8/layout/radial5"/>
    <dgm:cxn modelId="{97B5E213-6396-42B4-89D3-14FD18F10A12}" type="presParOf" srcId="{B22F6A21-5C01-4820-B19C-3791F5C5ECCD}" destId="{942C2535-A704-41DA-AB2D-F3D54F822120}" srcOrd="0" destOrd="0" presId="urn:microsoft.com/office/officeart/2005/8/layout/radial5"/>
    <dgm:cxn modelId="{76FFD2A5-5E0F-4ACA-A6BC-28F9D53C4E3B}" type="presParOf" srcId="{B22F6A21-5C01-4820-B19C-3791F5C5ECCD}" destId="{30E1E3C2-FDF0-4283-9D32-B205BE1D9BC6}" srcOrd="1" destOrd="0" presId="urn:microsoft.com/office/officeart/2005/8/layout/radial5"/>
    <dgm:cxn modelId="{6514F7B4-244F-4F00-986E-3E62521C79CB}" type="presParOf" srcId="{30E1E3C2-FDF0-4283-9D32-B205BE1D9BC6}" destId="{F8EC0344-B45F-4827-8226-D4B61282A235}" srcOrd="0" destOrd="0" presId="urn:microsoft.com/office/officeart/2005/8/layout/radial5"/>
    <dgm:cxn modelId="{95C6A64E-45C0-4A80-936B-F95F5E4786E0}" type="presParOf" srcId="{B22F6A21-5C01-4820-B19C-3791F5C5ECCD}" destId="{AD58A32D-2774-446A-B279-F40D6A8BDBFD}" srcOrd="2" destOrd="0" presId="urn:microsoft.com/office/officeart/2005/8/layout/radial5"/>
    <dgm:cxn modelId="{5840747F-1F2D-4DAD-BEB0-FCB1B49E8755}" type="presParOf" srcId="{B22F6A21-5C01-4820-B19C-3791F5C5ECCD}" destId="{6F470D57-678B-461E-8C75-10662AF9C98E}" srcOrd="3" destOrd="0" presId="urn:microsoft.com/office/officeart/2005/8/layout/radial5"/>
    <dgm:cxn modelId="{09CF06D2-A33B-4408-818B-CE8CB164E4C1}" type="presParOf" srcId="{6F470D57-678B-461E-8C75-10662AF9C98E}" destId="{58818F59-B496-4E82-8EB9-0E9F0377853C}" srcOrd="0" destOrd="0" presId="urn:microsoft.com/office/officeart/2005/8/layout/radial5"/>
    <dgm:cxn modelId="{63F24384-A523-4FE7-8A4C-56DA4461CF7F}" type="presParOf" srcId="{B22F6A21-5C01-4820-B19C-3791F5C5ECCD}" destId="{94C88A5E-5EA3-4B41-BA57-8887901178D3}" srcOrd="4" destOrd="0" presId="urn:microsoft.com/office/officeart/2005/8/layout/radial5"/>
    <dgm:cxn modelId="{F4020009-E644-4CA4-9F90-6BFC59860776}" type="presParOf" srcId="{B22F6A21-5C01-4820-B19C-3791F5C5ECCD}" destId="{F3ECCB9A-C678-4A5C-8B7E-AE8B67E2626C}" srcOrd="5" destOrd="0" presId="urn:microsoft.com/office/officeart/2005/8/layout/radial5"/>
    <dgm:cxn modelId="{CF7A1CEE-CBE5-4E3B-BB21-33CE07E4BA89}" type="presParOf" srcId="{F3ECCB9A-C678-4A5C-8B7E-AE8B67E2626C}" destId="{2EBB61A2-0A53-41BE-AF27-FA05ACFDBF0E}" srcOrd="0" destOrd="0" presId="urn:microsoft.com/office/officeart/2005/8/layout/radial5"/>
    <dgm:cxn modelId="{A9FF78EA-054D-4914-A1AC-8B9CD14D3B4E}" type="presParOf" srcId="{B22F6A21-5C01-4820-B19C-3791F5C5ECCD}" destId="{0D970EC3-94C4-49EE-801A-34745E7311C1}" srcOrd="6" destOrd="0" presId="urn:microsoft.com/office/officeart/2005/8/layout/radial5"/>
    <dgm:cxn modelId="{27C64E3C-8219-4B8B-B6AA-B3BE0E2BCBE6}" type="presParOf" srcId="{B22F6A21-5C01-4820-B19C-3791F5C5ECCD}" destId="{1FAF7EFA-11A0-49D7-AD4D-DEEE928362E1}" srcOrd="7" destOrd="0" presId="urn:microsoft.com/office/officeart/2005/8/layout/radial5"/>
    <dgm:cxn modelId="{04C8E08E-852F-42BF-A048-2C54E3DA11E4}" type="presParOf" srcId="{1FAF7EFA-11A0-49D7-AD4D-DEEE928362E1}" destId="{D0E24697-00D0-4FE1-AB2A-C4FA9814DF2C}" srcOrd="0" destOrd="0" presId="urn:microsoft.com/office/officeart/2005/8/layout/radial5"/>
    <dgm:cxn modelId="{AFE41DBB-39A4-428F-9CF3-1EDBECC16C6A}" type="presParOf" srcId="{B22F6A21-5C01-4820-B19C-3791F5C5ECCD}" destId="{5817FB05-5BDB-4890-9908-48A30EACD8E1}" srcOrd="8" destOrd="0" presId="urn:microsoft.com/office/officeart/2005/8/layout/radial5"/>
    <dgm:cxn modelId="{337BED61-DFB4-4564-B961-E4903CEC57A1}" type="presParOf" srcId="{B22F6A21-5C01-4820-B19C-3791F5C5ECCD}" destId="{9CB18069-480A-42C3-9C70-26301B0895C9}" srcOrd="9" destOrd="0" presId="urn:microsoft.com/office/officeart/2005/8/layout/radial5"/>
    <dgm:cxn modelId="{68865F04-A089-41F4-B2CA-23FB78D4C18A}" type="presParOf" srcId="{9CB18069-480A-42C3-9C70-26301B0895C9}" destId="{7973226B-DCF9-4AA3-8E4B-8FC67335784F}" srcOrd="0" destOrd="0" presId="urn:microsoft.com/office/officeart/2005/8/layout/radial5"/>
    <dgm:cxn modelId="{7ADB32A0-8014-44B1-B488-4DE5AEEF1774}" type="presParOf" srcId="{B22F6A21-5C01-4820-B19C-3791F5C5ECCD}" destId="{D29A36E5-AD7C-4E5C-B829-18D7483D745E}" srcOrd="10" destOrd="0" presId="urn:microsoft.com/office/officeart/2005/8/layout/radial5"/>
    <dgm:cxn modelId="{97268DF6-67D4-4B40-8128-4C6855EA2781}" type="presParOf" srcId="{B22F6A21-5C01-4820-B19C-3791F5C5ECCD}" destId="{ADE54D76-0D78-4AEB-B10E-1FD33DA8A63D}" srcOrd="11" destOrd="0" presId="urn:microsoft.com/office/officeart/2005/8/layout/radial5"/>
    <dgm:cxn modelId="{FE6E4B86-8A23-481D-B0F7-3829E1F58583}" type="presParOf" srcId="{ADE54D76-0D78-4AEB-B10E-1FD33DA8A63D}" destId="{8859F7D4-01D5-460D-B5B3-8AFA51129756}" srcOrd="0" destOrd="0" presId="urn:microsoft.com/office/officeart/2005/8/layout/radial5"/>
    <dgm:cxn modelId="{7B81E29B-F5B6-4A6A-B376-6E44D461B783}" type="presParOf" srcId="{B22F6A21-5C01-4820-B19C-3791F5C5ECCD}" destId="{05E1820B-1E2D-4AA8-8256-4CD92364D74A}" srcOrd="12" destOrd="0" presId="urn:microsoft.com/office/officeart/2005/8/layout/radial5"/>
    <dgm:cxn modelId="{9E310AFC-2355-42A6-965B-05903504D822}" type="presParOf" srcId="{B22F6A21-5C01-4820-B19C-3791F5C5ECCD}" destId="{D71FF09E-9EC6-4AA0-B4DE-CF29CDD5EB1A}" srcOrd="13" destOrd="0" presId="urn:microsoft.com/office/officeart/2005/8/layout/radial5"/>
    <dgm:cxn modelId="{8A7654BC-82B7-4B34-B6BB-7BAAE6964713}" type="presParOf" srcId="{D71FF09E-9EC6-4AA0-B4DE-CF29CDD5EB1A}" destId="{6A582861-3281-480E-A455-DF2CD93D9EA3}" srcOrd="0" destOrd="0" presId="urn:microsoft.com/office/officeart/2005/8/layout/radial5"/>
    <dgm:cxn modelId="{856B7C19-83D7-4C82-9A6B-F3F8B98C99DD}" type="presParOf" srcId="{B22F6A21-5C01-4820-B19C-3791F5C5ECCD}" destId="{E24EAD39-0C41-4064-8DCB-DAB97B04675C}" srcOrd="14" destOrd="0" presId="urn:microsoft.com/office/officeart/2005/8/layout/radial5"/>
    <dgm:cxn modelId="{ABB38726-7A1A-4611-9A34-CF695C411F3B}" type="presParOf" srcId="{B22F6A21-5C01-4820-B19C-3791F5C5ECCD}" destId="{A072287C-D5C3-4C16-8FA9-D5E900DDB669}" srcOrd="15" destOrd="0" presId="urn:microsoft.com/office/officeart/2005/8/layout/radial5"/>
    <dgm:cxn modelId="{69CBC8A9-DAB7-48FD-9A26-B285098EFED0}" type="presParOf" srcId="{A072287C-D5C3-4C16-8FA9-D5E900DDB669}" destId="{14EC83D5-D3E4-46C6-A25A-F7002C31C081}" srcOrd="0" destOrd="0" presId="urn:microsoft.com/office/officeart/2005/8/layout/radial5"/>
    <dgm:cxn modelId="{D7FF85C1-A2E9-45F6-9C84-E7D49D84E16E}" type="presParOf" srcId="{B22F6A21-5C01-4820-B19C-3791F5C5ECCD}" destId="{2A331207-68EA-438D-B3DC-B8185C1F322E}" srcOrd="16" destOrd="0" presId="urn:microsoft.com/office/officeart/2005/8/layout/radial5"/>
    <dgm:cxn modelId="{668CCE82-294A-4301-A8AB-4AF5CA902943}" type="presParOf" srcId="{B22F6A21-5C01-4820-B19C-3791F5C5ECCD}" destId="{A74B6ABF-D473-C044-AD66-6E84834B199A}" srcOrd="17" destOrd="0" presId="urn:microsoft.com/office/officeart/2005/8/layout/radial5"/>
    <dgm:cxn modelId="{56E4516F-1A8A-4227-A76D-A827C00148F5}" type="presParOf" srcId="{A74B6ABF-D473-C044-AD66-6E84834B199A}" destId="{533D84AC-5B87-AB4A-A945-0192CCAA2FBD}" srcOrd="0" destOrd="0" presId="urn:microsoft.com/office/officeart/2005/8/layout/radial5"/>
    <dgm:cxn modelId="{74655DD5-9079-4A8A-98E4-39050E83A47E}" type="presParOf" srcId="{B22F6A21-5C01-4820-B19C-3791F5C5ECCD}" destId="{8EF315A6-9337-A844-BF54-61F16872E83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DCED-BDC1-4EA3-960D-03ED4E339D09}">
      <dsp:nvSpPr>
        <dsp:cNvPr id="0" name=""/>
        <dsp:cNvSpPr/>
      </dsp:nvSpPr>
      <dsp:spPr>
        <a:xfrm>
          <a:off x="2211744" y="0"/>
          <a:ext cx="4525963" cy="4525963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37420-1B9E-4994-9152-F86E76E8E1F2}">
      <dsp:nvSpPr>
        <dsp:cNvPr id="0" name=""/>
        <dsp:cNvSpPr/>
      </dsp:nvSpPr>
      <dsp:spPr>
        <a:xfrm>
          <a:off x="4474725" y="455027"/>
          <a:ext cx="2941875" cy="1071380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Clinical functions to provide ambulatory (out-patient) care and management.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7025" y="507327"/>
        <a:ext cx="2837275" cy="966780"/>
      </dsp:txXfrm>
    </dsp:sp>
    <dsp:sp modelId="{C050E9FC-0C68-424B-B985-0D6BD90CEE4E}">
      <dsp:nvSpPr>
        <dsp:cNvPr id="0" name=""/>
        <dsp:cNvSpPr/>
      </dsp:nvSpPr>
      <dsp:spPr>
        <a:xfrm>
          <a:off x="4474725" y="1660330"/>
          <a:ext cx="2941875" cy="1071380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Public health functions for health promotion, prevention and disease surveillance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4527025" y="1712630"/>
        <a:ext cx="2837275" cy="966780"/>
      </dsp:txXfrm>
    </dsp:sp>
    <dsp:sp modelId="{9674C633-82E2-444B-A3BA-9EED9269E569}">
      <dsp:nvSpPr>
        <dsp:cNvPr id="0" name=""/>
        <dsp:cNvSpPr/>
      </dsp:nvSpPr>
      <dsp:spPr>
        <a:xfrm>
          <a:off x="4474725" y="2865632"/>
          <a:ext cx="2941875" cy="1071380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Managerial functions for efficient functioning of the Health and Wellness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Centres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7025" y="2917932"/>
        <a:ext cx="2837275" cy="96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DCED-BDC1-4EA3-960D-03ED4E339D09}">
      <dsp:nvSpPr>
        <dsp:cNvPr id="0" name=""/>
        <dsp:cNvSpPr/>
      </dsp:nvSpPr>
      <dsp:spPr>
        <a:xfrm>
          <a:off x="2211744" y="0"/>
          <a:ext cx="4525963" cy="4525963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37420-1B9E-4994-9152-F86E76E8E1F2}">
      <dsp:nvSpPr>
        <dsp:cNvPr id="0" name=""/>
        <dsp:cNvSpPr/>
      </dsp:nvSpPr>
      <dsp:spPr>
        <a:xfrm>
          <a:off x="4474725" y="455027"/>
          <a:ext cx="2941875" cy="1071380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Clinical functions to provide ambulatory (out-patient) care and management. 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7025" y="507327"/>
        <a:ext cx="2837275" cy="966780"/>
      </dsp:txXfrm>
    </dsp:sp>
    <dsp:sp modelId="{C050E9FC-0C68-424B-B985-0D6BD90CEE4E}">
      <dsp:nvSpPr>
        <dsp:cNvPr id="0" name=""/>
        <dsp:cNvSpPr/>
      </dsp:nvSpPr>
      <dsp:spPr>
        <a:xfrm>
          <a:off x="4474725" y="1660330"/>
          <a:ext cx="2941875" cy="1071380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Public health functions for health promotion, prevention and disease surveillance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4527025" y="1712630"/>
        <a:ext cx="2837275" cy="966780"/>
      </dsp:txXfrm>
    </dsp:sp>
    <dsp:sp modelId="{9674C633-82E2-444B-A3BA-9EED9269E569}">
      <dsp:nvSpPr>
        <dsp:cNvPr id="0" name=""/>
        <dsp:cNvSpPr/>
      </dsp:nvSpPr>
      <dsp:spPr>
        <a:xfrm>
          <a:off x="4474725" y="2865632"/>
          <a:ext cx="2941875" cy="1071380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Managerial functions for efficient functioning of the Health and Wellness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Centres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7025" y="2917932"/>
        <a:ext cx="2837275" cy="966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CDA-D600-4A23-B540-B2D8275C25D9}">
      <dsp:nvSpPr>
        <dsp:cNvPr id="0" name=""/>
        <dsp:cNvSpPr/>
      </dsp:nvSpPr>
      <dsp:spPr>
        <a:xfrm>
          <a:off x="4001082" y="3520232"/>
          <a:ext cx="1553749" cy="1830844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CHO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8623" y="3788353"/>
        <a:ext cx="1098667" cy="1294602"/>
      </dsp:txXfrm>
    </dsp:sp>
    <dsp:sp modelId="{D3228840-A6E2-4DBA-8BCD-2FADE0839737}">
      <dsp:nvSpPr>
        <dsp:cNvPr id="0" name=""/>
        <dsp:cNvSpPr/>
      </dsp:nvSpPr>
      <dsp:spPr>
        <a:xfrm rot="10800000">
          <a:off x="1251040" y="4181337"/>
          <a:ext cx="2642692" cy="6837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7AD6A5-141C-4D4F-A10E-23DCD5382648}">
      <dsp:nvSpPr>
        <dsp:cNvPr id="0" name=""/>
        <dsp:cNvSpPr/>
      </dsp:nvSpPr>
      <dsp:spPr>
        <a:xfrm>
          <a:off x="142879" y="3168179"/>
          <a:ext cx="2123405" cy="253495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PHC staff MBBS MO-Continuum of care, Supportive supervision, Technical guidance, other staff to support in care coordination, logistic support  for medicines and diagnostics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071" y="3230371"/>
        <a:ext cx="1999021" cy="2410566"/>
      </dsp:txXfrm>
    </dsp:sp>
    <dsp:sp modelId="{CA106ED7-EB7C-42C7-8536-9C4DD24F8B8E}">
      <dsp:nvSpPr>
        <dsp:cNvPr id="0" name=""/>
        <dsp:cNvSpPr/>
      </dsp:nvSpPr>
      <dsp:spPr>
        <a:xfrm rot="13500000">
          <a:off x="1915023" y="2499760"/>
          <a:ext cx="2537821" cy="6837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9D311-F25C-4344-92A1-480EEE3E6875}">
      <dsp:nvSpPr>
        <dsp:cNvPr id="0" name=""/>
        <dsp:cNvSpPr/>
      </dsp:nvSpPr>
      <dsp:spPr>
        <a:xfrm>
          <a:off x="1234559" y="695024"/>
          <a:ext cx="2104238" cy="249870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HSC-SC team, ASHA/MPWs, RBSK Mobile health teams for service delivery and population coverage, health prevention  and promotion activities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6190" y="756655"/>
        <a:ext cx="1980976" cy="2375440"/>
      </dsp:txXfrm>
    </dsp:sp>
    <dsp:sp modelId="{A5AB3E83-20B3-42AD-AB7E-1DC221A9CA16}">
      <dsp:nvSpPr>
        <dsp:cNvPr id="0" name=""/>
        <dsp:cNvSpPr/>
      </dsp:nvSpPr>
      <dsp:spPr>
        <a:xfrm rot="16200000">
          <a:off x="3545782" y="1802758"/>
          <a:ext cx="2464350" cy="6837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5BF3E1-D6DF-4446-B076-2F09EA53CC33}">
      <dsp:nvSpPr>
        <dsp:cNvPr id="0" name=""/>
        <dsp:cNvSpPr/>
      </dsp:nvSpPr>
      <dsp:spPr>
        <a:xfrm>
          <a:off x="3522539" y="-64329"/>
          <a:ext cx="2510836" cy="195356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Secondary care facilities-referral support/specialist consultation-management of high risk cases, NCD clinic, management of cases of cataract, trauma, mental illness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9757" y="-7111"/>
        <a:ext cx="2396400" cy="1839132"/>
      </dsp:txXfrm>
    </dsp:sp>
    <dsp:sp modelId="{1473EE3B-DD2A-4342-AC0E-F55DEED46209}">
      <dsp:nvSpPr>
        <dsp:cNvPr id="0" name=""/>
        <dsp:cNvSpPr/>
      </dsp:nvSpPr>
      <dsp:spPr>
        <a:xfrm rot="18900000">
          <a:off x="5103069" y="2499760"/>
          <a:ext cx="2537821" cy="6837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BC5F3E-5D44-434B-9E70-6F14C4B93D57}">
      <dsp:nvSpPr>
        <dsp:cNvPr id="0" name=""/>
        <dsp:cNvSpPr/>
      </dsp:nvSpPr>
      <dsp:spPr>
        <a:xfrm>
          <a:off x="6157927" y="608700"/>
          <a:ext cx="2222616" cy="267135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  <a:prstDash val="sys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VHSNCs,AWWs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, School teachers for health promotion and preventive activities  for the community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3025" y="673798"/>
        <a:ext cx="2092420" cy="2541156"/>
      </dsp:txXfrm>
    </dsp:sp>
    <dsp:sp modelId="{785C3DF1-0C78-4233-A2C4-8BE9440D498B}">
      <dsp:nvSpPr>
        <dsp:cNvPr id="0" name=""/>
        <dsp:cNvSpPr/>
      </dsp:nvSpPr>
      <dsp:spPr>
        <a:xfrm>
          <a:off x="5705207" y="4093783"/>
          <a:ext cx="2583714" cy="6837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EB48C8-C2BA-4826-8703-6C9F50DC71DD}">
      <dsp:nvSpPr>
        <dsp:cNvPr id="0" name=""/>
        <dsp:cNvSpPr/>
      </dsp:nvSpPr>
      <dsp:spPr>
        <a:xfrm>
          <a:off x="7154788" y="3193022"/>
          <a:ext cx="2268268" cy="248526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Block Medical officer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incharge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for recording/reporting/logistic administrative training support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21223" y="3259457"/>
        <a:ext cx="2135398" cy="2352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60DB1-976F-41D0-8498-5CBB35D36AFE}">
      <dsp:nvSpPr>
        <dsp:cNvPr id="0" name=""/>
        <dsp:cNvSpPr/>
      </dsp:nvSpPr>
      <dsp:spPr>
        <a:xfrm>
          <a:off x="2405469" y="5073"/>
          <a:ext cx="2745892" cy="27260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662C2-8360-41B9-BDAA-27B0E15A8B5B}">
      <dsp:nvSpPr>
        <dsp:cNvPr id="0" name=""/>
        <dsp:cNvSpPr/>
      </dsp:nvSpPr>
      <dsp:spPr>
        <a:xfrm>
          <a:off x="854996" y="1242859"/>
          <a:ext cx="5875413" cy="605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kern="1200" dirty="0"/>
            <a:t>Family/Household and Community Level</a:t>
          </a:r>
          <a:endParaRPr lang="en-US" sz="2500" kern="1200" dirty="0"/>
        </a:p>
      </dsp:txBody>
      <dsp:txXfrm>
        <a:off x="854996" y="1242859"/>
        <a:ext cx="5875413" cy="605857"/>
      </dsp:txXfrm>
    </dsp:sp>
    <dsp:sp modelId="{66552825-703F-4653-9801-4C5051885A42}">
      <dsp:nvSpPr>
        <dsp:cNvPr id="0" name=""/>
        <dsp:cNvSpPr/>
      </dsp:nvSpPr>
      <dsp:spPr>
        <a:xfrm>
          <a:off x="1660188" y="1572885"/>
          <a:ext cx="2745892" cy="27463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C6EFF-C286-4BF9-912C-295BB13857BB}">
      <dsp:nvSpPr>
        <dsp:cNvPr id="0" name=""/>
        <dsp:cNvSpPr/>
      </dsp:nvSpPr>
      <dsp:spPr>
        <a:xfrm>
          <a:off x="1066876" y="2740382"/>
          <a:ext cx="5797778" cy="42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/>
            <a:t>Health and Wellness Centres </a:t>
          </a:r>
          <a:endParaRPr lang="en-US" sz="2400" kern="1200" dirty="0"/>
        </a:p>
      </dsp:txBody>
      <dsp:txXfrm>
        <a:off x="1066876" y="2740382"/>
        <a:ext cx="5797778" cy="426728"/>
      </dsp:txXfrm>
    </dsp:sp>
    <dsp:sp modelId="{665D16CD-92CF-4427-A97E-4CDD1E665705}">
      <dsp:nvSpPr>
        <dsp:cNvPr id="0" name=""/>
        <dsp:cNvSpPr/>
      </dsp:nvSpPr>
      <dsp:spPr>
        <a:xfrm>
          <a:off x="2618285" y="3339674"/>
          <a:ext cx="2359147" cy="23600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C18DC-A766-4FEB-B662-98862B4D8069}">
      <dsp:nvSpPr>
        <dsp:cNvPr id="0" name=""/>
        <dsp:cNvSpPr/>
      </dsp:nvSpPr>
      <dsp:spPr>
        <a:xfrm>
          <a:off x="1613911" y="4130939"/>
          <a:ext cx="4406396" cy="67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b="1" kern="1200" dirty="0"/>
            <a:t>First Referral Level </a:t>
          </a:r>
          <a:endParaRPr lang="en-US" sz="2300" kern="1200" dirty="0"/>
        </a:p>
      </dsp:txBody>
      <dsp:txXfrm>
        <a:off x="1613911" y="4130939"/>
        <a:ext cx="4406396" cy="670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C2535-A704-41DA-AB2D-F3D54F822120}">
      <dsp:nvSpPr>
        <dsp:cNvPr id="0" name=""/>
        <dsp:cNvSpPr/>
      </dsp:nvSpPr>
      <dsp:spPr>
        <a:xfrm>
          <a:off x="2494939" y="1987680"/>
          <a:ext cx="2797195" cy="2797195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solidFill>
                <a:schemeClr val="tx1"/>
              </a:solidFill>
            </a:rPr>
            <a:t> </a:t>
          </a:r>
          <a:r>
            <a:rPr lang="en-IN" sz="1600" b="1" kern="1200" dirty="0">
              <a:solidFill>
                <a:schemeClr val="tx1"/>
              </a:solidFill>
              <a:latin typeface="Cambria" pitchFamily="18" charset="0"/>
            </a:rPr>
            <a:t>CPHC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solidFill>
                <a:schemeClr val="tx1"/>
              </a:solidFill>
              <a:latin typeface="Cambria" pitchFamily="18" charset="0"/>
            </a:rPr>
            <a:t>through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solidFill>
                <a:schemeClr val="tx1"/>
              </a:solidFill>
              <a:latin typeface="Cambria" pitchFamily="18" charset="0"/>
            </a:rPr>
            <a:t>HWC</a:t>
          </a:r>
        </a:p>
      </dsp:txBody>
      <dsp:txXfrm>
        <a:off x="2904579" y="2397320"/>
        <a:ext cx="1977915" cy="1977915"/>
      </dsp:txXfrm>
    </dsp:sp>
    <dsp:sp modelId="{30E1E3C2-FDF0-4283-9D32-B205BE1D9BC6}">
      <dsp:nvSpPr>
        <dsp:cNvPr id="0" name=""/>
        <dsp:cNvSpPr/>
      </dsp:nvSpPr>
      <dsp:spPr>
        <a:xfrm rot="8952745">
          <a:off x="2220790" y="3972207"/>
          <a:ext cx="366410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 rot="10800000">
        <a:off x="2322967" y="4064706"/>
        <a:ext cx="256487" cy="361895"/>
      </dsp:txXfrm>
    </dsp:sp>
    <dsp:sp modelId="{AD58A32D-2774-446A-B279-F40D6A8BDBFD}">
      <dsp:nvSpPr>
        <dsp:cNvPr id="0" name=""/>
        <dsp:cNvSpPr/>
      </dsp:nvSpPr>
      <dsp:spPr>
        <a:xfrm>
          <a:off x="526910" y="4082438"/>
          <a:ext cx="1703017" cy="1604823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bg1"/>
              </a:solidFill>
              <a:latin typeface="Cambria" pitchFamily="18" charset="0"/>
            </a:rPr>
            <a:t>Continuum of Care - Tele-health /Referral</a:t>
          </a:r>
        </a:p>
      </dsp:txBody>
      <dsp:txXfrm>
        <a:off x="776311" y="4317459"/>
        <a:ext cx="1204215" cy="1134781"/>
      </dsp:txXfrm>
    </dsp:sp>
    <dsp:sp modelId="{6F470D57-678B-461E-8C75-10662AF9C98E}">
      <dsp:nvSpPr>
        <dsp:cNvPr id="0" name=""/>
        <dsp:cNvSpPr/>
      </dsp:nvSpPr>
      <dsp:spPr>
        <a:xfrm rot="18100957">
          <a:off x="4519260" y="1770992"/>
          <a:ext cx="370176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60341"/>
                <a:satOff val="820"/>
                <a:lumOff val="3467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60341"/>
                <a:satOff val="820"/>
                <a:lumOff val="3467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60341"/>
                <a:satOff val="820"/>
                <a:lumOff val="34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>
        <a:off x="4545623" y="1938874"/>
        <a:ext cx="259123" cy="361895"/>
      </dsp:txXfrm>
    </dsp:sp>
    <dsp:sp modelId="{94C88A5E-5EA3-4B41-BA57-8887901178D3}">
      <dsp:nvSpPr>
        <dsp:cNvPr id="0" name=""/>
        <dsp:cNvSpPr/>
      </dsp:nvSpPr>
      <dsp:spPr>
        <a:xfrm>
          <a:off x="4381026" y="365256"/>
          <a:ext cx="1703032" cy="170303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tx1"/>
              </a:solidFill>
              <a:latin typeface="Cambria" pitchFamily="18" charset="0"/>
            </a:rPr>
            <a:t>Expanded Service Delivery</a:t>
          </a:r>
        </a:p>
      </dsp:txBody>
      <dsp:txXfrm>
        <a:off x="4630429" y="614659"/>
        <a:ext cx="1204226" cy="1204226"/>
      </dsp:txXfrm>
    </dsp:sp>
    <dsp:sp modelId="{F3ECCB9A-C678-4A5C-8B7E-AE8B67E2626C}">
      <dsp:nvSpPr>
        <dsp:cNvPr id="0" name=""/>
        <dsp:cNvSpPr/>
      </dsp:nvSpPr>
      <dsp:spPr>
        <a:xfrm rot="20824072">
          <a:off x="5189077" y="2778868"/>
          <a:ext cx="361858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20681"/>
                <a:satOff val="1641"/>
                <a:lumOff val="6933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120681"/>
                <a:satOff val="1641"/>
                <a:lumOff val="6933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120681"/>
                <a:satOff val="1641"/>
                <a:lumOff val="69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>
        <a:off x="5190454" y="2911646"/>
        <a:ext cx="253301" cy="361895"/>
      </dsp:txXfrm>
    </dsp:sp>
    <dsp:sp modelId="{0D970EC3-94C4-49EE-801A-34745E7311C1}">
      <dsp:nvSpPr>
        <dsp:cNvPr id="0" name=""/>
        <dsp:cNvSpPr/>
      </dsp:nvSpPr>
      <dsp:spPr>
        <a:xfrm>
          <a:off x="5523639" y="1964930"/>
          <a:ext cx="1703032" cy="170303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tx1"/>
              </a:solidFill>
              <a:latin typeface="Cambria" pitchFamily="18" charset="0"/>
            </a:rPr>
            <a:t>Expanding HR - MLHP &amp; Multiskilling</a:t>
          </a:r>
        </a:p>
      </dsp:txBody>
      <dsp:txXfrm>
        <a:off x="5773042" y="2214333"/>
        <a:ext cx="1204226" cy="1204226"/>
      </dsp:txXfrm>
    </dsp:sp>
    <dsp:sp modelId="{1FAF7EFA-11A0-49D7-AD4D-DEEE928362E1}">
      <dsp:nvSpPr>
        <dsp:cNvPr id="0" name=""/>
        <dsp:cNvSpPr/>
      </dsp:nvSpPr>
      <dsp:spPr>
        <a:xfrm rot="1700367">
          <a:off x="5022462" y="3827176"/>
          <a:ext cx="495464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81022"/>
                <a:satOff val="2461"/>
                <a:lumOff val="1040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181022"/>
                <a:satOff val="2461"/>
                <a:lumOff val="1040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181022"/>
                <a:satOff val="2461"/>
                <a:lumOff val="104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>
        <a:off x="5031369" y="3912528"/>
        <a:ext cx="346825" cy="361895"/>
      </dsp:txXfrm>
    </dsp:sp>
    <dsp:sp modelId="{5817FB05-5BDB-4890-9908-48A30EACD8E1}">
      <dsp:nvSpPr>
        <dsp:cNvPr id="0" name=""/>
        <dsp:cNvSpPr/>
      </dsp:nvSpPr>
      <dsp:spPr>
        <a:xfrm>
          <a:off x="5322833" y="3764879"/>
          <a:ext cx="1703032" cy="170303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bg1"/>
              </a:solidFill>
              <a:latin typeface="Cambria" pitchFamily="18" charset="0"/>
            </a:rPr>
            <a:t>Medicines &amp; Expanding Diagnostics</a:t>
          </a:r>
        </a:p>
      </dsp:txBody>
      <dsp:txXfrm>
        <a:off x="5572236" y="4014282"/>
        <a:ext cx="1204226" cy="1204226"/>
      </dsp:txXfrm>
    </dsp:sp>
    <dsp:sp modelId="{9CB18069-480A-42C3-9C70-26301B0895C9}">
      <dsp:nvSpPr>
        <dsp:cNvPr id="0" name=""/>
        <dsp:cNvSpPr/>
      </dsp:nvSpPr>
      <dsp:spPr>
        <a:xfrm rot="10896351">
          <a:off x="2087181" y="3041006"/>
          <a:ext cx="495618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241362"/>
                <a:satOff val="3282"/>
                <a:lumOff val="13866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 rot="10800000">
        <a:off x="2235837" y="3163720"/>
        <a:ext cx="346933" cy="361895"/>
      </dsp:txXfrm>
    </dsp:sp>
    <dsp:sp modelId="{D29A36E5-AD7C-4E5C-B829-18D7483D745E}">
      <dsp:nvSpPr>
        <dsp:cNvPr id="0" name=""/>
        <dsp:cNvSpPr/>
      </dsp:nvSpPr>
      <dsp:spPr>
        <a:xfrm>
          <a:off x="408014" y="2492250"/>
          <a:ext cx="1756947" cy="164187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tx1"/>
              </a:solidFill>
              <a:latin typeface="Cambria" pitchFamily="18" charset="0"/>
            </a:rPr>
            <a:t>Community Mobilisation and Health Promotion</a:t>
          </a:r>
        </a:p>
      </dsp:txBody>
      <dsp:txXfrm>
        <a:off x="665313" y="2732698"/>
        <a:ext cx="1242349" cy="1160983"/>
      </dsp:txXfrm>
    </dsp:sp>
    <dsp:sp modelId="{ADE54D76-0D78-4AEB-B10E-1FD33DA8A63D}">
      <dsp:nvSpPr>
        <dsp:cNvPr id="0" name=""/>
        <dsp:cNvSpPr/>
      </dsp:nvSpPr>
      <dsp:spPr>
        <a:xfrm rot="4421452">
          <a:off x="4136476" y="4511432"/>
          <a:ext cx="349027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01703"/>
                <a:satOff val="4102"/>
                <a:lumOff val="17333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01703"/>
                <a:satOff val="4102"/>
                <a:lumOff val="17333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01703"/>
                <a:satOff val="4102"/>
                <a:lumOff val="17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>
        <a:off x="4174128" y="4581816"/>
        <a:ext cx="244319" cy="361895"/>
      </dsp:txXfrm>
    </dsp:sp>
    <dsp:sp modelId="{05E1820B-1E2D-4AA8-8256-4CD92364D74A}">
      <dsp:nvSpPr>
        <dsp:cNvPr id="0" name=""/>
        <dsp:cNvSpPr/>
      </dsp:nvSpPr>
      <dsp:spPr>
        <a:xfrm>
          <a:off x="3613582" y="4877663"/>
          <a:ext cx="1915144" cy="164903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bg1"/>
              </a:solidFill>
              <a:latin typeface="Cambria" pitchFamily="18" charset="0"/>
            </a:rPr>
            <a:t>Infrastructure</a:t>
          </a:r>
        </a:p>
      </dsp:txBody>
      <dsp:txXfrm>
        <a:off x="3894048" y="5119158"/>
        <a:ext cx="1354212" cy="1166041"/>
      </dsp:txXfrm>
    </dsp:sp>
    <dsp:sp modelId="{D71FF09E-9EC6-4AA0-B4DE-CF29CDD5EB1A}">
      <dsp:nvSpPr>
        <dsp:cNvPr id="0" name=""/>
        <dsp:cNvSpPr/>
      </dsp:nvSpPr>
      <dsp:spPr>
        <a:xfrm rot="13244361">
          <a:off x="2309925" y="1979726"/>
          <a:ext cx="601489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62044"/>
                <a:satOff val="4922"/>
                <a:lumOff val="20799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62044"/>
                <a:satOff val="4922"/>
                <a:lumOff val="20799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62044"/>
                <a:satOff val="4922"/>
                <a:lumOff val="207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 rot="10800000">
        <a:off x="2468510" y="2159239"/>
        <a:ext cx="421042" cy="361895"/>
      </dsp:txXfrm>
    </dsp:sp>
    <dsp:sp modelId="{E24EAD39-0C41-4064-8DCB-DAB97B04675C}">
      <dsp:nvSpPr>
        <dsp:cNvPr id="0" name=""/>
        <dsp:cNvSpPr/>
      </dsp:nvSpPr>
      <dsp:spPr>
        <a:xfrm>
          <a:off x="877000" y="669962"/>
          <a:ext cx="1703032" cy="1703032"/>
        </a:xfrm>
        <a:prstGeom prst="ellipse">
          <a:avLst/>
        </a:prstGeom>
        <a:solidFill>
          <a:srgbClr val="FFE38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tx1"/>
              </a:solidFill>
              <a:latin typeface="Cambria" pitchFamily="18" charset="0"/>
            </a:rPr>
            <a:t>Financing/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tx1"/>
              </a:solidFill>
              <a:latin typeface="Cambria" pitchFamily="18" charset="0"/>
            </a:rPr>
            <a:t>Provider Payment Reforms</a:t>
          </a:r>
        </a:p>
      </dsp:txBody>
      <dsp:txXfrm>
        <a:off x="1126403" y="919365"/>
        <a:ext cx="1204226" cy="1204226"/>
      </dsp:txXfrm>
    </dsp:sp>
    <dsp:sp modelId="{A072287C-D5C3-4C16-8FA9-D5E900DDB669}">
      <dsp:nvSpPr>
        <dsp:cNvPr id="0" name=""/>
        <dsp:cNvSpPr/>
      </dsp:nvSpPr>
      <dsp:spPr>
        <a:xfrm rot="6894060">
          <a:off x="3058056" y="4553655"/>
          <a:ext cx="307165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22384"/>
                <a:satOff val="5743"/>
                <a:lumOff val="24266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422384"/>
                <a:satOff val="5743"/>
                <a:lumOff val="24266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422384"/>
                <a:satOff val="5743"/>
                <a:lumOff val="242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600" b="0" kern="1200" dirty="0">
            <a:solidFill>
              <a:schemeClr val="tx1"/>
            </a:solidFill>
          </a:endParaRPr>
        </a:p>
      </dsp:txBody>
      <dsp:txXfrm rot="10800000">
        <a:off x="3123530" y="4632495"/>
        <a:ext cx="215016" cy="361895"/>
      </dsp:txXfrm>
    </dsp:sp>
    <dsp:sp modelId="{2A331207-68EA-438D-B3DC-B8185C1F322E}">
      <dsp:nvSpPr>
        <dsp:cNvPr id="0" name=""/>
        <dsp:cNvSpPr/>
      </dsp:nvSpPr>
      <dsp:spPr>
        <a:xfrm>
          <a:off x="1957721" y="4981757"/>
          <a:ext cx="1604596" cy="1692728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bg1"/>
              </a:solidFill>
              <a:latin typeface="Cambria" pitchFamily="18" charset="0"/>
            </a:rPr>
            <a:t>Robust IT System</a:t>
          </a:r>
        </a:p>
      </dsp:txBody>
      <dsp:txXfrm>
        <a:off x="2192709" y="5229651"/>
        <a:ext cx="1134620" cy="1196940"/>
      </dsp:txXfrm>
    </dsp:sp>
    <dsp:sp modelId="{A74B6ABF-D473-C044-AD66-6E84834B199A}">
      <dsp:nvSpPr>
        <dsp:cNvPr id="0" name=""/>
        <dsp:cNvSpPr/>
      </dsp:nvSpPr>
      <dsp:spPr>
        <a:xfrm rot="15533150">
          <a:off x="3478430" y="1588821"/>
          <a:ext cx="242485" cy="603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5"/>
                <a:satOff val="6563"/>
                <a:lumOff val="27732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482725"/>
                <a:satOff val="6563"/>
                <a:lumOff val="27732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482725"/>
                <a:satOff val="6563"/>
                <a:lumOff val="277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solidFill>
              <a:schemeClr val="tx1"/>
            </a:solidFill>
          </a:endParaRPr>
        </a:p>
      </dsp:txBody>
      <dsp:txXfrm rot="10800000">
        <a:off x="3521814" y="1745142"/>
        <a:ext cx="169740" cy="361895"/>
      </dsp:txXfrm>
    </dsp:sp>
    <dsp:sp modelId="{8EF315A6-9337-A844-BF54-61F16872E833}">
      <dsp:nvSpPr>
        <dsp:cNvPr id="0" name=""/>
        <dsp:cNvSpPr/>
      </dsp:nvSpPr>
      <dsp:spPr>
        <a:xfrm>
          <a:off x="2539847" y="118173"/>
          <a:ext cx="1748474" cy="1655020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>
              <a:solidFill>
                <a:schemeClr val="tx1"/>
              </a:solidFill>
              <a:latin typeface="Cambria" pitchFamily="18" charset="0"/>
            </a:rPr>
            <a:t>Partnership for Knowledge &amp; Implementation</a:t>
          </a:r>
        </a:p>
      </dsp:txBody>
      <dsp:txXfrm>
        <a:off x="2795905" y="360545"/>
        <a:ext cx="1236358" cy="1170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C6F9-8707-476D-A6AA-3666227BA7D8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F259C-7041-4E67-B23E-375ECF2DD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BA27-5DBE-4EF6-A5B3-F864901D177F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685800"/>
            <a:ext cx="5346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8224B-9A0C-44DC-9F20-80BFE44E8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5650" y="685800"/>
            <a:ext cx="53467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587" indent="-228587">
              <a:spcBef>
                <a:spcPct val="0"/>
              </a:spcBef>
              <a:buFontTx/>
              <a:buAutoNum type="arabicPeriod"/>
            </a:pPr>
            <a:r>
              <a:rPr lang="en-US" dirty="0"/>
              <a:t>Arogya Karnataka- logo as background</a:t>
            </a:r>
          </a:p>
          <a:p>
            <a:pPr marL="228587" indent="-228587">
              <a:spcBef>
                <a:spcPct val="0"/>
              </a:spcBef>
              <a:buFontTx/>
              <a:buAutoNum type="arabicPeriod"/>
            </a:pPr>
            <a:r>
              <a:rPr lang="en-US" dirty="0"/>
              <a:t>Put 6 circles of Ayushman Bharat</a:t>
            </a:r>
          </a:p>
          <a:p>
            <a:pPr marL="228587" indent="-228587">
              <a:spcBef>
                <a:spcPct val="0"/>
              </a:spcBef>
              <a:buFontTx/>
              <a:buAutoNum type="arabicPeriod"/>
            </a:pPr>
            <a:r>
              <a:rPr lang="en-US" dirty="0"/>
              <a:t>Add PHFI logo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461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635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8810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5985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090B2-B333-4679-924B-27A40E57D21F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5650" y="685800"/>
            <a:ext cx="53467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altLang="en-US" smtClean="0"/>
              <a:t>Take fromog</a:t>
            </a:r>
            <a:endParaRPr lang="en-US" altLang="en-US" smtClean="0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A94153-11DD-418B-83BC-B1415B62F7E8}" type="slidenum">
              <a:rPr lang="en-GB" altLang="en-US"/>
              <a:pPr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73C0E-FDC4-44EE-A68D-799B314B27F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224B-9A0C-44DC-9F20-80BFE44E85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63" y="2130429"/>
            <a:ext cx="909343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725" y="3886200"/>
            <a:ext cx="748871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6168" y="274640"/>
            <a:ext cx="240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09" y="274640"/>
            <a:ext cx="704295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81" y="4406904"/>
            <a:ext cx="90934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081" y="2906713"/>
            <a:ext cx="90934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08" y="1600204"/>
            <a:ext cx="472502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233" y="1600204"/>
            <a:ext cx="472502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8" y="1535113"/>
            <a:ext cx="47268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08" y="2174875"/>
            <a:ext cx="47268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520" y="1535113"/>
            <a:ext cx="4728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4520" y="2174875"/>
            <a:ext cx="4728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09" y="273050"/>
            <a:ext cx="35196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684" y="273052"/>
            <a:ext cx="598057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09" y="1435102"/>
            <a:ext cx="35196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915" y="4800600"/>
            <a:ext cx="64188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6915" y="612775"/>
            <a:ext cx="641889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6915" y="5367338"/>
            <a:ext cx="64188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09" y="274638"/>
            <a:ext cx="9628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09" y="1600204"/>
            <a:ext cx="9628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08" y="6356354"/>
            <a:ext cx="249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50F1-C8DD-4761-9E3B-74B7D14F9AAD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5207" y="6356354"/>
            <a:ext cx="338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017" y="6356354"/>
            <a:ext cx="249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0344-402A-4C2B-B626-E242A78D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1465" y="1828800"/>
            <a:ext cx="983176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CPHC-UHC </a:t>
            </a:r>
            <a:r>
              <a:rPr lang="kn-IN" b="1" dirty="0">
                <a:latin typeface="Times New Roman" pitchFamily="18" charset="0"/>
                <a:cs typeface="Times New Roman" pitchFamily="18" charset="0"/>
              </a:rPr>
              <a:t>ಕಾರ್ಯಕ್ರಮದ ಪರಿಚಯ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2021-2022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IN" sz="4400" dirty="0"/>
          </a:p>
        </p:txBody>
      </p:sp>
      <p:sp>
        <p:nvSpPr>
          <p:cNvPr id="3075" name="Subtitle 4"/>
          <p:cNvSpPr>
            <a:spLocks noGrp="1"/>
          </p:cNvSpPr>
          <p:nvPr>
            <p:ph type="subTitle" idx="4294967295"/>
          </p:nvPr>
        </p:nvSpPr>
        <p:spPr>
          <a:xfrm>
            <a:off x="1411564" y="2971803"/>
            <a:ext cx="8172208" cy="220979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CPHC-UHC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kn-IN" b="1" i="1" dirty="0" smtClean="0">
                <a:latin typeface="Times New Roman" pitchFamily="18" charset="0"/>
                <a:cs typeface="Times New Roman" pitchFamily="18" charset="0"/>
              </a:rPr>
              <a:t>ರಾಷ್ಟ್ರೀಯ </a:t>
            </a:r>
            <a:r>
              <a:rPr lang="kn-IN" b="1" i="1" dirty="0">
                <a:latin typeface="Times New Roman" pitchFamily="18" charset="0"/>
                <a:cs typeface="Times New Roman" pitchFamily="18" charset="0"/>
              </a:rPr>
              <a:t>ಆರೋಗ್ಯ ಅಭಿಯಾನ</a:t>
            </a:r>
            <a:endParaRPr lang="en-IN" i="1" dirty="0"/>
          </a:p>
        </p:txBody>
      </p:sp>
      <p:pic>
        <p:nvPicPr>
          <p:cNvPr id="3079" name="image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331" y="5229200"/>
            <a:ext cx="160069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503" y="5229201"/>
            <a:ext cx="1684937" cy="15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image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0192" y="5301212"/>
            <a:ext cx="1551010" cy="14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5998F5BE-BE26-4D92-845C-A5693E41D8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9" y="5165296"/>
            <a:ext cx="1546628" cy="15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846A0582-8BC7-4E29-B70B-CF4859A28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04" y="5171097"/>
            <a:ext cx="1568050" cy="160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AFF16789-C0C0-4CE7-B522-4ADDC87A8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21" y="5157197"/>
            <a:ext cx="1533266" cy="162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8119" y="90413"/>
            <a:ext cx="1769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Users\admin\Desktop\NHM karnatak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59122" y="146597"/>
            <a:ext cx="1766046" cy="1453605"/>
          </a:xfrm>
          <a:prstGeom prst="rect">
            <a:avLst/>
          </a:prstGeom>
          <a:noFill/>
        </p:spPr>
      </p:pic>
      <p:pic>
        <p:nvPicPr>
          <p:cNvPr id="16" name="Picture 5" descr="C:\Users\admin\Desktop\GOK Kannad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124" y="214293"/>
            <a:ext cx="1643590" cy="153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8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n-IN" dirty="0" smtClean="0"/>
              <a:t> </a:t>
            </a:r>
            <a:r>
              <a:rPr lang="kn-IN" dirty="0"/>
              <a:t>ಸಮುದಾಯ ಆರೋಗ್ಯ ಅಧಿಕಾರಿ (</a:t>
            </a:r>
            <a:r>
              <a:rPr lang="en-US" dirty="0"/>
              <a:t>CHO) </a:t>
            </a:r>
            <a:r>
              <a:rPr lang="kn-IN" dirty="0" smtClean="0"/>
              <a:t>ಅಗತ್ಯತೆ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n-IN" sz="2000" dirty="0"/>
              <a:t>ಆರೋಗ್ಯ ಸೇವೆಗಳು ಮಾನವ ಸಂಪನ್ಮೂಲ ತೀವ್ರವಾಗಿದ್ದು, ಕಡಿಮೆ ವೆಚ್ಚದಲ್ಲಿ ಲಭ್ಯವಿರುವ ತರಬೇತಿ ನೀಡಬಹುದಾದ ಸಾಕಷ್ಟು ಮಾನವ ಸಂಪನ್ಮೂಲಗಳನ್ನು ಭಾರತ ಹೊಂದಿದೆ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kn-IN" sz="2000" dirty="0"/>
              <a:t>ಭಾರತದಲ್ಲಿ ರಾಷ್ಟ್ರೀಯ ಆರೋಗ್ಯ ಮಿಷನ್ (</a:t>
            </a:r>
            <a:r>
              <a:rPr lang="en-US" sz="2000" dirty="0"/>
              <a:t>NHM) </a:t>
            </a:r>
            <a:r>
              <a:rPr lang="kn-IN" sz="2000" dirty="0"/>
              <a:t>ಅಡಿಯಲ್ಲಿ ಸುಮಾರು 1 ಮಿಲಿಯನ್ </a:t>
            </a:r>
            <a:r>
              <a:rPr lang="kn-IN" sz="2000" dirty="0" smtClean="0"/>
              <a:t>ಮಾನ್ಯತೆ </a:t>
            </a:r>
            <a:r>
              <a:rPr lang="kn-IN" sz="2000" dirty="0"/>
              <a:t>ಪಡೆದ ಸಾಮಾಜಿಕ ಆರೋಗ್ಯ ಕಾರ್ಯಕರ್ತರ (</a:t>
            </a:r>
            <a:r>
              <a:rPr lang="en-US" sz="2000" dirty="0"/>
              <a:t>ASHA) </a:t>
            </a:r>
            <a:r>
              <a:rPr lang="kn-IN" sz="2000" dirty="0"/>
              <a:t>ಯಶಸ್ವಿ ನಿಯೋಜನೆಯು </a:t>
            </a:r>
            <a:r>
              <a:rPr lang="en-US" sz="2000" dirty="0"/>
              <a:t>HR </a:t>
            </a:r>
            <a:r>
              <a:rPr lang="kn-IN" sz="2000" dirty="0" smtClean="0"/>
              <a:t>ನಿಯೋಜನೆಯ</a:t>
            </a:r>
            <a:r>
              <a:rPr lang="en-US" sz="2000" dirty="0" smtClean="0"/>
              <a:t> </a:t>
            </a:r>
            <a:r>
              <a:rPr lang="kn-IN" sz="2000" dirty="0"/>
              <a:t>ಸಾಮರ್ಥ್ಯ ಮತ್ತು ಪರಿಣಾಮಕಾರಿತ್ವದ </a:t>
            </a:r>
            <a:r>
              <a:rPr lang="kn-IN" sz="2000" dirty="0" smtClean="0"/>
              <a:t>ಪುರಾವೆಯಾಗಿದೆ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HWC </a:t>
            </a:r>
            <a:r>
              <a:rPr lang="kn-IN" sz="2000" dirty="0"/>
              <a:t>ಗಳ ಭಾಗವಾಗಿ ಸಮುದಾಯ ಆರೋಗ್ಯ ಅಧಿಕಾರಿ (</a:t>
            </a:r>
            <a:r>
              <a:rPr lang="en-US" sz="2000" dirty="0"/>
              <a:t>CHO) </a:t>
            </a:r>
            <a:r>
              <a:rPr lang="kn-IN" sz="2000" dirty="0"/>
              <a:t>ನಂತಹ ಸೂಕ್ತವಾಗಿ ನುರಿತ </a:t>
            </a:r>
            <a:r>
              <a:rPr lang="kn-IN" sz="2000"/>
              <a:t>ಉದ್ಯೋಗಿಗಳನ್ನು </a:t>
            </a:r>
            <a:r>
              <a:rPr lang="kn-IN" sz="2000" smtClean="0"/>
              <a:t>ಕೈಗೆಟುಕುವ </a:t>
            </a:r>
            <a:r>
              <a:rPr lang="kn-IN" sz="2000" dirty="0"/>
              <a:t>ಮತ್ತು ಪರಿಣಾಮಕಾರಿ ಆರೋಗ್ಯ ಸೇವೆ ವಿತರಣೆಗಾಗಿ ಅಳವಡಿಸಿಕೊಳ್ಳಲಾಗಿದೆ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kn-IN" sz="2000" dirty="0" smtClean="0"/>
              <a:t>ಆರೋಗ್ಯ </a:t>
            </a:r>
            <a:r>
              <a:rPr lang="kn-IN" sz="2000" dirty="0"/>
              <a:t>ಸ್ಥಿತಿಯನ್ನು ಸುಧಾರಿಸಲು ಪ್ರತಿಯೊಬ್ಬ ವ್ಯಕ್ತಿಯ ಜೀವನದ ಅವಧಿಯಲ್ಲಿ ಸಮುದಾಯದ ಅಗತ್ಯಗಳನ್ನು ಪರಿಹರಿಸುವುದು.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62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37357" cy="63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n-IN" sz="3200" dirty="0"/>
              <a:t>ದೂರದೃಷ್ಟಿಯೊಂದಿಗೆ </a:t>
            </a:r>
            <a:r>
              <a:rPr lang="en-US" sz="3200" dirty="0"/>
              <a:t>HWC </a:t>
            </a:r>
            <a:r>
              <a:rPr lang="kn-IN" sz="3200" dirty="0"/>
              <a:t>ಗಳಲ್ಲಿ </a:t>
            </a:r>
            <a:r>
              <a:rPr lang="en-US" sz="3200" dirty="0"/>
              <a:t>CHO </a:t>
            </a:r>
            <a:r>
              <a:rPr lang="kn-IN" sz="3200" dirty="0"/>
              <a:t>ಗಳನ್ನು ನೇಮಿಸಲಾಗಿದೆ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n-IN" sz="2000" dirty="0"/>
              <a:t> ಬಡ </a:t>
            </a:r>
            <a:r>
              <a:rPr lang="kn-IN" sz="2000" dirty="0" smtClean="0"/>
              <a:t> </a:t>
            </a:r>
            <a:r>
              <a:rPr lang="kn-IN" sz="2000" dirty="0"/>
              <a:t>ಕುಟುಂಬಗಳಿಗೆ ಗ್ರಾಮೀಣ/ದೂರ ಪ್ರದೇಶಗಳಲ್ಲಿ ಆರೋಗ್ಯ ಸೇವೆಯ ಪ್ರವೇಶವನ್ನು ಸುಧಾರಿಸಲು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kn-IN" sz="2000" dirty="0"/>
              <a:t>ಆರೋಗ್ಯ ರಕ್ಷಣೆಯಲ್ಲಿ ಕುಟುಂಬಗಳಿಂದ ಉಂಟಾಗುವ ಪಾಕೆಟ್ ವೆಚ್ಚವನ್ನು </a:t>
            </a:r>
            <a:r>
              <a:rPr lang="kn-IN" sz="2000" dirty="0" smtClean="0"/>
              <a:t> </a:t>
            </a:r>
            <a:r>
              <a:rPr lang="kn-IN" sz="2000" dirty="0"/>
              <a:t>ಕಡಿಮೆ ಮಾಡಲು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kn-IN" sz="2000" dirty="0"/>
              <a:t>ಪ್ರಾಥಮಿಕ ಆರೈಕೆ ಹಂತದಲ್ಲಿ ಸಾರ್ವಜನಿಕ ಆರೋಗ್ಯ ಸೇವೆಗಳ ಬಳಕೆಯನ್ನು ಹೆಚ್ಚಿಸಲು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(SECONDARY) </a:t>
            </a:r>
            <a:r>
              <a:rPr lang="kn-IN" sz="2000" dirty="0" smtClean="0"/>
              <a:t>ದ್ವಿತೀಯ </a:t>
            </a:r>
            <a:r>
              <a:rPr lang="kn-IN" sz="2000" dirty="0"/>
              <a:t>ಮತ್ತು </a:t>
            </a:r>
            <a:r>
              <a:rPr lang="en-US" sz="2000" dirty="0"/>
              <a:t>(</a:t>
            </a:r>
            <a:r>
              <a:rPr lang="en-US" sz="2000" dirty="0" smtClean="0"/>
              <a:t>TERTIARY) </a:t>
            </a:r>
            <a:r>
              <a:rPr lang="kn-IN" sz="2000" dirty="0" smtClean="0"/>
              <a:t>ತೃತೀಯ </a:t>
            </a:r>
            <a:r>
              <a:rPr lang="kn-IN" sz="2000" dirty="0"/>
              <a:t>ಆರೈಕೆ ಸೌಲಭ್ಯಗಳ ಕೆಲಸದ ಹೊರೆ ಕಡಿಮೆ ಮಾಡಲು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kn-IN" sz="2000" dirty="0"/>
              <a:t>ಆರೈಕೆಯ </a:t>
            </a:r>
            <a:r>
              <a:rPr lang="kn-IN" sz="2000" dirty="0" smtClean="0"/>
              <a:t>ವಿಂಗಡಣೆಯನ್ನು </a:t>
            </a:r>
            <a:r>
              <a:rPr lang="kn-IN" sz="2000" dirty="0"/>
              <a:t>ಕಡಿಮೆ ಮಾಡಿ ಮತ್ತು ವಾಡಿಕೆಯ ಅನುಸರಣೆಯನ್ನು </a:t>
            </a:r>
            <a:r>
              <a:rPr lang="kn-IN" sz="2000" dirty="0" smtClean="0"/>
              <a:t>ಹೊಂದ</a:t>
            </a:r>
            <a:r>
              <a:rPr lang="kn-IN" sz="2000" dirty="0"/>
              <a:t>ಲು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093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CHOs Expected To Perform The Following Three Functions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968478"/>
              </p:ext>
            </p:extLst>
          </p:nvPr>
        </p:nvGraphicFramePr>
        <p:xfrm>
          <a:off x="534909" y="1600204"/>
          <a:ext cx="962834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968478"/>
              </p:ext>
            </p:extLst>
          </p:nvPr>
        </p:nvGraphicFramePr>
        <p:xfrm>
          <a:off x="548481" y="1600200"/>
          <a:ext cx="962834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305262"/>
              </p:ext>
            </p:extLst>
          </p:nvPr>
        </p:nvGraphicFramePr>
        <p:xfrm>
          <a:off x="267456" y="228601"/>
          <a:ext cx="10110825" cy="640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70275"/>
                <a:gridCol w="3370275"/>
                <a:gridCol w="3370275"/>
              </a:tblGrid>
              <a:tr h="9364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Managerial Functions for efficient functioning of HWCs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Public health functions for health promotion, prevention and disease surveillance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Clinical functions for ambulatory care and management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1273855">
                <a:tc>
                  <a:txBody>
                    <a:bodyPr/>
                    <a:lstStyle/>
                    <a:p>
                      <a:r>
                        <a:rPr lang="kn-IN" sz="1800" smtClean="0">
                          <a:latin typeface="Times New Roman" pitchFamily="18" charset="0"/>
                          <a:cs typeface="Times New Roman" pitchFamily="18" charset="0"/>
                        </a:rPr>
                        <a:t>ರೆಕಾರ್ಡಿಂಗ್, ವರದಿ ಮಾಡುವಿಕೆ ಮತ್ತು ಸೇವೆಯ ವಿತರಣೆಯ ಮೇಲ್ವಿಚಾರಣೆ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HWC </a:t>
                      </a:r>
                      <a:r>
                        <a:rPr lang="k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ಗಳಲ್ಲಿ ಸೇವೆಗಳನ್ನು ಸಂಘಟಿಸಲು ಜನಸಂಖ್ಯೆ ಆಧಾರಿತ ಡೇಟಾ ಮತ್ತು ಯೋಜನೆಗಳ ಸಂಗ್ರಹಣೆಯನ್ನು ಕಚಿತಪಡಿಸಿಕೊಳ್ಳುವುದು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ಸಣ್ಣ ಕಾಯಿಲೆಗಳಿಗೆ ಚಿಕಿತ್ಸೆ ಸೇರಿದಂತೆ ಆರಂಭಿಕ ಪತ್ತೆ, ತಪಾಸಣೆ ಮತ್ತು ಮೊದಲ ಹಂತದ ನಿರ್ವಹಣೆ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1141162"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HWC </a:t>
                      </a:r>
                      <a:r>
                        <a:rPr lang="kn-I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ಗಳ ಕಾರ್ಯಗಳನ್ನು ಕೈಗೊಳ್ಳುವುದು </a:t>
                      </a:r>
                      <a:endParaRPr lang="kn-I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ಆರೋಗ್ಯ ಪ್ರಚಾರ, ತಡೆಗಟ್ಟುವಿಕೆಗೆ ಸಮುದಾಯ ಮಟ್ಟದ ಕ್ರಮ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ಆರೈಕೆಯ ನಿರಂತರತೆಯನ್ನು ಸಕ್ರಿಯಗೊಳಿಸಲು ಉಲ್ಲೇಖವನ್ನು ಕೈಗೊಳ್ಳುವುದು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7254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HWC </a:t>
                      </a:r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ತಂಡದ ಬೆಂಬಲಿತ ಮೇಲ್ವಿಚಾರಣೆ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ರೋಗದ ಕಣ್ಗಾವಲು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ಅನುಸರಣಾ ಆರೈಕೆಯನ್ನು ಒದಗಿಸುವುದು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1141162">
                <a:tc>
                  <a:txBody>
                    <a:bodyPr/>
                    <a:lstStyle/>
                    <a:p>
                      <a:r>
                        <a:rPr lang="kn-IN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ಜೀವನಶೈಲಿ ಪ್ರೇರಿತ ಕಾಯಿಲೆಗಳನ್ನು ಪರಿಹರಿಸಲು ಅನುವು ಮಾಡಿಕೊಡುವ ವಾತಾವರಣವನ್ನು ರಚಿಸುವುದು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ಆರೋಗ್ಯ ಕ್ಯಾಲೆಂಡರ್ - ಚಟುವಟಿಕೆಗಳ ಪ್ರಕಾರ ಸಮುದಾಯದಲ್ಲಿ ಜಾಗೃತಿ ಮೂಡಿಸುವುದು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ಕೌನ್ಸೆಲಿಂಗ್ ಬೆಂಬಲವನ್ನು ಒದಗಿಸುವುದು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725497">
                <a:tc>
                  <a:txBody>
                    <a:bodyPr/>
                    <a:lstStyle/>
                    <a:p>
                      <a:r>
                        <a:rPr lang="k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ಆರೋಗ್ಯಕರ ಜೀವನಶೈಲಿಯನ್ನು ಅಳವಡಿಸಿಕೊಳ್ಳಲು ಸಮುದಾಯದ ಸಹಭಾಗಿತ್ವವನ್ನು ಸುಧಾರಿಸುವುದು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k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ಟೆಲಿ ಸಮಾಲೋಚನೆಯನ್ನು ಸುಲಭಗೋಳಿಸುವುದು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11" y="274638"/>
            <a:ext cx="9450044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Work coordination of CHO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4909" y="914400"/>
          <a:ext cx="9628346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CHO </a:t>
            </a:r>
            <a:r>
              <a:rPr lang="kn-IN" sz="2800" dirty="0"/>
              <a:t>ಆಗಿ, ನಿಕಟ ಸಮನ್ವಯದಲ್ಲಿ ಕೆಲಸ ಮಾಡಬೇಕಾಗಿರುವುದು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n-IN" sz="2000" dirty="0" smtClean="0"/>
              <a:t> </a:t>
            </a:r>
            <a:r>
              <a:rPr lang="kn-IN" sz="2000" dirty="0"/>
              <a:t>ಬ್ಲಾಕ್ ಮೆಡಿಕಲ್ ಆಫೀಸರ್ ಅನ್ನು ಪ್ರಭಾರಗೊಳಿಸಿ.</a:t>
            </a:r>
            <a:endParaRPr lang="en-US" sz="2000" dirty="0"/>
          </a:p>
          <a:p>
            <a:endParaRPr lang="en-US" sz="2000" dirty="0" smtClean="0"/>
          </a:p>
          <a:p>
            <a:r>
              <a:rPr lang="kn-IN" sz="2000" dirty="0" smtClean="0"/>
              <a:t>ನಿಮ್ಮ </a:t>
            </a:r>
            <a:r>
              <a:rPr lang="en-US" sz="2000" dirty="0"/>
              <a:t>HWC </a:t>
            </a:r>
            <a:r>
              <a:rPr lang="kn-IN" sz="2000" dirty="0"/>
              <a:t>ಗಳಲ್ಲಿ </a:t>
            </a:r>
            <a:r>
              <a:rPr lang="en-US" sz="2000" dirty="0"/>
              <a:t>ASHA </a:t>
            </a:r>
            <a:r>
              <a:rPr lang="kn-IN" sz="2000" dirty="0"/>
              <a:t>ಗಳು ಮತ್ತು </a:t>
            </a:r>
            <a:r>
              <a:rPr lang="en-US" sz="2000" dirty="0"/>
              <a:t>PHCO </a:t>
            </a:r>
            <a:r>
              <a:rPr lang="kn-IN" sz="2000" dirty="0"/>
              <a:t>ಗಳ ತಂಡ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kn-IN" sz="2000" dirty="0" smtClean="0"/>
              <a:t> </a:t>
            </a:r>
            <a:r>
              <a:rPr lang="kn-IN" sz="2000" dirty="0"/>
              <a:t>ನಿಮ್ಮ ಲಿಂಕ್ ಮಾಡಲಾದ </a:t>
            </a:r>
            <a:r>
              <a:rPr lang="en-US" sz="2000" dirty="0"/>
              <a:t>PHC </a:t>
            </a:r>
            <a:r>
              <a:rPr lang="kn-IN" sz="2000" dirty="0"/>
              <a:t>ಯ ಸೇವಾ ಪೂರೈಕೆದಾರರು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kn-IN" sz="2000" dirty="0" smtClean="0"/>
              <a:t> </a:t>
            </a:r>
            <a:r>
              <a:rPr lang="kn-IN" sz="2000" dirty="0"/>
              <a:t>ರೆಫರಲ್ ಬೆಂಬಲಕ್ಕಾಗಿ ಸೆಕೆಂಡರಿ ಕೇರ್ ಸೌಲಭ್ಯಗಳಲ್ಲಿ ಸೇವಾ ಪೂರೈಕೆದಾರರು, </a:t>
            </a:r>
            <a:r>
              <a:rPr lang="en-US" sz="2000" dirty="0"/>
              <a:t>RBSK </a:t>
            </a:r>
            <a:r>
              <a:rPr lang="kn-IN" sz="2000" dirty="0"/>
              <a:t>ತಂಡಗಳು, </a:t>
            </a:r>
            <a:r>
              <a:rPr lang="en-US" sz="2000" dirty="0"/>
              <a:t>VHSNC </a:t>
            </a:r>
            <a:r>
              <a:rPr lang="kn-IN" sz="2000" dirty="0"/>
              <a:t>ಗಳು, </a:t>
            </a:r>
            <a:r>
              <a:rPr lang="en-US" sz="2000" dirty="0"/>
              <a:t>AWW </a:t>
            </a:r>
            <a:r>
              <a:rPr lang="kn-IN" sz="2000" dirty="0"/>
              <a:t>ಗಳು, </a:t>
            </a:r>
            <a:r>
              <a:rPr lang="en-US" sz="2000" dirty="0"/>
              <a:t>CPHC </a:t>
            </a:r>
            <a:r>
              <a:rPr lang="kn-IN" sz="2000" dirty="0"/>
              <a:t>ಯ ವಿತರಣೆಗಾಗಿ ಶಾಲಾ ಶಿಕ್ಷಕರು.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49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D678DA3-9098-4794-833E-59BDEE987038}"/>
              </a:ext>
            </a:extLst>
          </p:cNvPr>
          <p:cNvGraphicFramePr/>
          <p:nvPr/>
        </p:nvGraphicFramePr>
        <p:xfrm>
          <a:off x="-713211" y="762002"/>
          <a:ext cx="6864655" cy="570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FBE174-EE59-4136-BDAE-52A917BD960D}"/>
              </a:ext>
            </a:extLst>
          </p:cNvPr>
          <p:cNvSpPr txBox="1"/>
          <p:nvPr/>
        </p:nvSpPr>
        <p:spPr>
          <a:xfrm>
            <a:off x="5098341" y="2670500"/>
            <a:ext cx="528347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1"/>
                </a:solidFill>
              </a:rPr>
              <a:t>Sub centres/PHC/UPHC strengthened as HWC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59A80E-16A5-4337-ABF5-C4068EB55653}"/>
              </a:ext>
            </a:extLst>
          </p:cNvPr>
          <p:cNvSpPr txBox="1"/>
          <p:nvPr/>
        </p:nvSpPr>
        <p:spPr>
          <a:xfrm>
            <a:off x="5090255" y="4414782"/>
            <a:ext cx="534045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1"/>
                </a:solidFill>
              </a:rPr>
              <a:t>General medical Consultation (at PHC/UPHC);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solidFill>
                  <a:schemeClr val="tx1"/>
                </a:solidFill>
              </a:rPr>
              <a:t>Specialist consultation and First level of hospitalization at CHC/SDH/DH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DE0F5B-F46D-45EF-B302-C125CEC7CC9B}"/>
              </a:ext>
            </a:extLst>
          </p:cNvPr>
          <p:cNvSpPr txBox="1"/>
          <p:nvPr/>
        </p:nvSpPr>
        <p:spPr>
          <a:xfrm>
            <a:off x="4992476" y="762003"/>
            <a:ext cx="543823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Comprehensive Primary Health Care : Preventive, Promotive, Curative, Palliative, and Rehabilitative and delivered close to where people live.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A07D62F-C874-46D5-AF1E-DF1EDACD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0698163" cy="4953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2800" b="1" dirty="0">
                <a:solidFill>
                  <a:srgbClr val="0070C0"/>
                </a:solidFill>
                <a:latin typeface="+mn-lt"/>
              </a:rPr>
              <a:t>Organization of Comprehensive Primary Health Care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767" y="1477963"/>
            <a:ext cx="1116249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1625" y="1965325"/>
            <a:ext cx="2247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364" y="1957388"/>
            <a:ext cx="2247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4678" y="1957388"/>
            <a:ext cx="224736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9844" y="1965325"/>
            <a:ext cx="22659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0298" y="1952625"/>
            <a:ext cx="2247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201" y="1651001"/>
            <a:ext cx="2600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8798" y="1627188"/>
            <a:ext cx="30274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9893" y="1620839"/>
            <a:ext cx="26374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5F734FC2-155A-45DD-8D08-B74DFCFF0305}"/>
              </a:ext>
            </a:extLst>
          </p:cNvPr>
          <p:cNvSpPr/>
          <p:nvPr/>
        </p:nvSpPr>
        <p:spPr>
          <a:xfrm rot="16200000">
            <a:off x="850151" y="2083028"/>
            <a:ext cx="1709738" cy="4011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tx1"/>
                </a:solidFill>
              </a:rPr>
              <a:t>Village/Urban Ward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47EC147-2EF2-49EC-95BF-5790A41602E5}"/>
              </a:ext>
            </a:extLst>
          </p:cNvPr>
          <p:cNvSpPr/>
          <p:nvPr/>
        </p:nvSpPr>
        <p:spPr>
          <a:xfrm>
            <a:off x="3462046" y="1955800"/>
            <a:ext cx="1385560" cy="342900"/>
          </a:xfrm>
          <a:prstGeom prst="roundRect">
            <a:avLst>
              <a:gd name="adj" fmla="val 2826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ASHA/MPW</a:t>
            </a:r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xmlns="" id="{1D78AEF3-8B44-46D6-9F11-79F636B3B05C}"/>
              </a:ext>
            </a:extLst>
          </p:cNvPr>
          <p:cNvSpPr/>
          <p:nvPr/>
        </p:nvSpPr>
        <p:spPr>
          <a:xfrm>
            <a:off x="2173065" y="2373315"/>
            <a:ext cx="3137014" cy="1468437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Population Enumeration 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Outreach Services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Community Based Screening 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Risk Assessment 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Awareness Generation 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Follow up of confirmed cases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Counselling: Lifestyle changes; treatment compliance</a:t>
            </a:r>
          </a:p>
        </p:txBody>
      </p:sp>
      <p:pic>
        <p:nvPicPr>
          <p:cNvPr id="19470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51740" y="1397000"/>
            <a:ext cx="845081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95258" y="1446215"/>
            <a:ext cx="247024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4312" y="1444627"/>
            <a:ext cx="25816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31901" y="1844675"/>
            <a:ext cx="22473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11003" y="1397000"/>
            <a:ext cx="198734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0498" y="1870075"/>
            <a:ext cx="22473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2" descr="Image result for oral cancer logo"/>
          <p:cNvPicPr>
            <a:picLocks noChangeAspect="1" noChangeArrowheads="1"/>
          </p:cNvPicPr>
          <p:nvPr/>
        </p:nvPicPr>
        <p:blipFill>
          <a:blip r:embed="rId14"/>
          <a:srcRect l="21249" t="6976" r="15001"/>
          <a:stretch>
            <a:fillRect/>
          </a:stretch>
        </p:blipFill>
        <p:spPr bwMode="auto">
          <a:xfrm>
            <a:off x="7163684" y="1704976"/>
            <a:ext cx="427184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D0631D18-1672-4027-A849-7B06ADBD8BC0}"/>
              </a:ext>
            </a:extLst>
          </p:cNvPr>
          <p:cNvSpPr/>
          <p:nvPr/>
        </p:nvSpPr>
        <p:spPr>
          <a:xfrm>
            <a:off x="7323414" y="2000250"/>
            <a:ext cx="1285265" cy="2857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dirty="0">
                <a:solidFill>
                  <a:schemeClr val="tx1"/>
                </a:solidFill>
              </a:rPr>
              <a:t>M</a:t>
            </a:r>
            <a:r>
              <a:rPr lang="en-US" sz="1200" dirty="0">
                <a:solidFill>
                  <a:schemeClr val="tx1"/>
                </a:solidFill>
              </a:rPr>
              <a:t>LHP/CHO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C9D6D60-BE7C-46CA-9541-7D79A25EA5C8}"/>
              </a:ext>
            </a:extLst>
          </p:cNvPr>
          <p:cNvSpPr/>
          <p:nvPr/>
        </p:nvSpPr>
        <p:spPr>
          <a:xfrm rot="5400000">
            <a:off x="8528240" y="2165683"/>
            <a:ext cx="1752600" cy="4216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tx1"/>
                </a:solidFill>
              </a:rPr>
              <a:t>SHC</a:t>
            </a:r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xmlns="" id="{75CEB971-E568-4541-BA5A-B563D5261134}"/>
              </a:ext>
            </a:extLst>
          </p:cNvPr>
          <p:cNvSpPr/>
          <p:nvPr/>
        </p:nvSpPr>
        <p:spPr>
          <a:xfrm rot="5400000">
            <a:off x="6857710" y="3943992"/>
            <a:ext cx="530225" cy="297171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9" name="Left-Right Arrow 28">
            <a:extLst>
              <a:ext uri="{FF2B5EF4-FFF2-40B4-BE49-F238E27FC236}">
                <a16:creationId xmlns:a16="http://schemas.microsoft.com/office/drawing/2014/main" xmlns="" id="{AF162E7A-1CF1-4CD4-B3F2-85B394C09784}"/>
              </a:ext>
            </a:extLst>
          </p:cNvPr>
          <p:cNvSpPr/>
          <p:nvPr/>
        </p:nvSpPr>
        <p:spPr>
          <a:xfrm>
            <a:off x="4877323" y="1704975"/>
            <a:ext cx="1066102" cy="363538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0" name="Left-Right Arrow 29">
            <a:extLst>
              <a:ext uri="{FF2B5EF4-FFF2-40B4-BE49-F238E27FC236}">
                <a16:creationId xmlns:a16="http://schemas.microsoft.com/office/drawing/2014/main" xmlns="" id="{F39BCC17-FD0F-42B2-BBBB-13A318E3A91D}"/>
              </a:ext>
            </a:extLst>
          </p:cNvPr>
          <p:cNvSpPr/>
          <p:nvPr/>
        </p:nvSpPr>
        <p:spPr>
          <a:xfrm>
            <a:off x="4725023" y="4343402"/>
            <a:ext cx="1066102" cy="363537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8803BC7-3B24-498E-AEB5-33D9E9384C88}"/>
              </a:ext>
            </a:extLst>
          </p:cNvPr>
          <p:cNvSpPr/>
          <p:nvPr/>
        </p:nvSpPr>
        <p:spPr>
          <a:xfrm rot="5400000">
            <a:off x="8539455" y="4654779"/>
            <a:ext cx="1709738" cy="40118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tx1"/>
                </a:solidFill>
              </a:rPr>
              <a:t>PHC/UPHC</a:t>
            </a:r>
          </a:p>
        </p:txBody>
      </p:sp>
      <p:sp>
        <p:nvSpPr>
          <p:cNvPr id="33" name="Folded Corner 32">
            <a:extLst>
              <a:ext uri="{FF2B5EF4-FFF2-40B4-BE49-F238E27FC236}">
                <a16:creationId xmlns:a16="http://schemas.microsoft.com/office/drawing/2014/main" xmlns="" id="{53570CE7-0047-4978-B6D9-AF98B1525E3A}"/>
              </a:ext>
            </a:extLst>
          </p:cNvPr>
          <p:cNvSpPr/>
          <p:nvPr/>
        </p:nvSpPr>
        <p:spPr>
          <a:xfrm>
            <a:off x="5774408" y="2362202"/>
            <a:ext cx="3148157" cy="15160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First Level Care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tx1"/>
                </a:solidFill>
              </a:rPr>
              <a:t>Screening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tx1"/>
                </a:solidFill>
              </a:rPr>
              <a:t>Use of Diagnostics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Drug Dispensation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Record keeping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Telehealth</a:t>
            </a:r>
            <a:endParaRPr lang="en-US" sz="1200" b="1" dirty="0">
              <a:solidFill>
                <a:schemeClr val="tx1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Referral to MO at PHC for confirmation/complications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9484" name="Picture 2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84876" y="4357690"/>
            <a:ext cx="1095819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2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07203" y="4357688"/>
            <a:ext cx="39746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2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25099" y="4286250"/>
            <a:ext cx="32503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23622" y="5000625"/>
            <a:ext cx="401181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41520" y="5000625"/>
            <a:ext cx="52933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886" y="4572002"/>
            <a:ext cx="26374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72886" y="4071938"/>
            <a:ext cx="28416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8568" y="4429125"/>
            <a:ext cx="22473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Folded Corner 42">
            <a:extLst>
              <a:ext uri="{FF2B5EF4-FFF2-40B4-BE49-F238E27FC236}">
                <a16:creationId xmlns:a16="http://schemas.microsoft.com/office/drawing/2014/main" xmlns="" id="{1E1FF47D-305E-4299-B918-2ACB3ABE2383}"/>
              </a:ext>
            </a:extLst>
          </p:cNvPr>
          <p:cNvSpPr/>
          <p:nvPr/>
        </p:nvSpPr>
        <p:spPr>
          <a:xfrm>
            <a:off x="5349083" y="5143502"/>
            <a:ext cx="2590962" cy="128587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Diagnosis /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 Prescription and Treatment Plan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Referral of  complicated cases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Telehealth</a:t>
            </a:r>
            <a:endParaRPr lang="en-US" sz="1200" b="1" dirty="0">
              <a:solidFill>
                <a:schemeClr val="tx1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Real time monitoring</a:t>
            </a:r>
          </a:p>
        </p:txBody>
      </p:sp>
      <p:pic>
        <p:nvPicPr>
          <p:cNvPr id="19493" name="Picture 34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005907" y="3929065"/>
            <a:ext cx="131498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35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426757" y="4000500"/>
            <a:ext cx="43832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36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833176" y="4832350"/>
            <a:ext cx="24330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37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43176" y="4572000"/>
            <a:ext cx="824651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38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011811" y="4000502"/>
            <a:ext cx="23959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6B836134-E630-481E-BC50-36E8BE8A63CE}"/>
              </a:ext>
            </a:extLst>
          </p:cNvPr>
          <p:cNvSpPr/>
          <p:nvPr/>
        </p:nvSpPr>
        <p:spPr>
          <a:xfrm rot="16200000">
            <a:off x="616851" y="4637342"/>
            <a:ext cx="1751013" cy="4773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tx1"/>
                </a:solidFill>
              </a:rPr>
              <a:t>CHC/SDH/DH</a:t>
            </a:r>
          </a:p>
        </p:txBody>
      </p:sp>
      <p:pic>
        <p:nvPicPr>
          <p:cNvPr id="19499" name="Picture 3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82353" y="4903788"/>
            <a:ext cx="28416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olded Corner 56">
            <a:extLst>
              <a:ext uri="{FF2B5EF4-FFF2-40B4-BE49-F238E27FC236}">
                <a16:creationId xmlns:a16="http://schemas.microsoft.com/office/drawing/2014/main" xmlns="" id="{3CE6B5AD-02E3-4AB2-B6C4-29FB89DBB3AE}"/>
              </a:ext>
            </a:extLst>
          </p:cNvPr>
          <p:cNvSpPr/>
          <p:nvPr/>
        </p:nvSpPr>
        <p:spPr>
          <a:xfrm>
            <a:off x="2507383" y="5143502"/>
            <a:ext cx="2590962" cy="128587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Advanced diagnostics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Complication assessment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Telehealth</a:t>
            </a:r>
            <a:endParaRPr lang="en-US" sz="1200" b="1" dirty="0">
              <a:solidFill>
                <a:schemeClr val="tx1"/>
              </a:solidFill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</a:rPr>
              <a:t> Tertiary linkage/PMRSSM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85" name="TextBox 1">
            <a:extLst>
              <a:ext uri="{FF2B5EF4-FFF2-40B4-BE49-F238E27FC236}">
                <a16:creationId xmlns:a16="http://schemas.microsoft.com/office/drawing/2014/main" xmlns="" id="{DF86751E-A43C-4C92-AB02-223DECAF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2"/>
            <a:ext cx="106981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alt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Community – Facility: Maintaining Continuum of Care</a:t>
            </a:r>
          </a:p>
        </p:txBody>
      </p:sp>
      <p:sp>
        <p:nvSpPr>
          <p:cNvPr id="19502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E5B18-0550-430A-BD80-8015DDDAD67E}" type="slidenum">
              <a:rPr lang="en-GB" altLang="en-US" sz="1500" b="1"/>
              <a:pPr/>
              <a:t>18</a:t>
            </a:fld>
            <a:endParaRPr lang="en-GB" altLang="en-US" sz="1500" b="1"/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5165057" y="3815723"/>
            <a:ext cx="457200" cy="445757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8450" y="308658"/>
            <a:ext cx="9093438" cy="1143000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SC,PHC,UPHC </a:t>
            </a:r>
            <a:r>
              <a:rPr lang="kn-IN" sz="2800" dirty="0">
                <a:latin typeface="Times New Roman" pitchFamily="18" charset="0"/>
                <a:cs typeface="Times New Roman" pitchFamily="18" charset="0"/>
              </a:rPr>
              <a:t>ಯನ್ನು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HWC</a:t>
            </a:r>
            <a:r>
              <a:rPr lang="kn-IN" sz="2800" dirty="0">
                <a:latin typeface="Times New Roman" pitchFamily="18" charset="0"/>
                <a:cs typeface="Times New Roman" pitchFamily="18" charset="0"/>
              </a:rPr>
              <a:t>ಗಳಾಗಿ ಪರಿವರ್ತಿಸುವುದು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E9C30-0619-4BC0-97A0-06B3AB5F9556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035" y="1296366"/>
            <a:ext cx="4986834" cy="55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87634" y="1261646"/>
            <a:ext cx="5010533" cy="559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 bwMode="auto">
          <a:xfrm>
            <a:off x="4990056" y="3855471"/>
            <a:ext cx="858528" cy="484632"/>
          </a:xfrm>
          <a:prstGeom prst="rightArrow">
            <a:avLst/>
          </a:prstGeom>
          <a:solidFill>
            <a:srgbClr val="FFFF00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rtlCol="0" anchor="ctr"/>
          <a:lstStyle/>
          <a:p>
            <a:pPr algn="ctr"/>
            <a:endParaRPr lang="en-US" sz="18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03133" y="1423686"/>
            <a:ext cx="1746915" cy="636608"/>
          </a:xfrm>
          <a:prstGeom prst="rect">
            <a:avLst/>
          </a:prstGeom>
          <a:solidFill>
            <a:srgbClr val="FFCC99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rtlCol="0" anchor="ctr"/>
          <a:lstStyle/>
          <a:p>
            <a:pPr algn="ctr"/>
            <a:r>
              <a:rPr lang="kn-IN" sz="1200" b="1" dirty="0"/>
              <a:t>ಬ್ರ್ಯಾಂಡಿಂಗ್ ಮೊದಲು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973707" y="1379315"/>
            <a:ext cx="1746915" cy="636608"/>
          </a:xfrm>
          <a:prstGeom prst="rect">
            <a:avLst/>
          </a:prstGeom>
          <a:solidFill>
            <a:srgbClr val="FFCC99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rtlCol="0" anchor="ctr"/>
          <a:lstStyle/>
          <a:p>
            <a:pPr algn="ctr"/>
            <a:r>
              <a:rPr lang="kn-IN" sz="1200" b="1" dirty="0"/>
              <a:t>ಬ್ರ್ಯಾಂಡಿಂಗ್ ನಂತರ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393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1076" y="2057400"/>
            <a:ext cx="62406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07298" y="1397000"/>
          <a:ext cx="4481986" cy="4064000"/>
        </p:xfrm>
        <a:graphic>
          <a:graphicData uri="http://schemas.openxmlformats.org/drawingml/2006/table">
            <a:tbl>
              <a:tblPr/>
              <a:tblGrid>
                <a:gridCol w="4033788"/>
                <a:gridCol w="448198"/>
              </a:tblGrid>
              <a:tr h="3559938"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62">
                <a:tc>
                  <a:txBody>
                    <a:bodyPr/>
                    <a:lstStyle/>
                    <a:p>
                      <a:pPr algn="ctr"/>
                      <a:endParaRPr lang="en-IN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b="1" dirty="0"/>
                        <a:t>PROFILE OF THE KARNATAKA</a:t>
                      </a:r>
                      <a:endParaRPr lang="en-IN" sz="15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7" name="Picture 1" descr="http://mohfw.nic.in/NRHM/Images/Map_Final/ka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421" y="0"/>
            <a:ext cx="9271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21261" y="304800"/>
            <a:ext cx="32986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STATE  AT  A GLANCE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On Health Perspective</a:t>
            </a:r>
            <a:endParaRPr lang="en-IN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9" name="TextBox 9"/>
          <p:cNvSpPr txBox="1">
            <a:spLocks noChangeArrowheads="1"/>
          </p:cNvSpPr>
          <p:nvPr/>
        </p:nvSpPr>
        <p:spPr bwMode="auto">
          <a:xfrm>
            <a:off x="13729310" y="1066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8968664" y="1828665"/>
            <a:ext cx="608012" cy="1858"/>
          </a:xfrm>
          <a:prstGeom prst="straightConnector1">
            <a:avLst/>
          </a:prstGeom>
          <a:ln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20"/>
          <p:cNvSpPr txBox="1">
            <a:spLocks noChangeArrowheads="1"/>
          </p:cNvSpPr>
          <p:nvPr/>
        </p:nvSpPr>
        <p:spPr bwMode="auto">
          <a:xfrm>
            <a:off x="9093439" y="1219200"/>
            <a:ext cx="44575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</a:t>
            </a:r>
            <a:endParaRPr lang="en-IN">
              <a:latin typeface="Calibri" pitchFamily="34" charset="0"/>
            </a:endParaRPr>
          </a:p>
        </p:txBody>
      </p:sp>
      <p:sp>
        <p:nvSpPr>
          <p:cNvPr id="2062" name="TextBox 22"/>
          <p:cNvSpPr txBox="1">
            <a:spLocks noChangeArrowheads="1"/>
          </p:cNvSpPr>
          <p:nvPr/>
        </p:nvSpPr>
        <p:spPr bwMode="auto">
          <a:xfrm>
            <a:off x="2585390" y="2895600"/>
            <a:ext cx="356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GOA</a:t>
            </a:r>
            <a:endParaRPr lang="en-IN" sz="1000">
              <a:latin typeface="Calibri" pitchFamily="34" charset="0"/>
            </a:endParaRPr>
          </a:p>
        </p:txBody>
      </p:sp>
      <p:sp>
        <p:nvSpPr>
          <p:cNvPr id="2063" name="TextBox 23"/>
          <p:cNvSpPr txBox="1">
            <a:spLocks noChangeArrowheads="1"/>
          </p:cNvSpPr>
          <p:nvPr/>
        </p:nvSpPr>
        <p:spPr bwMode="auto">
          <a:xfrm>
            <a:off x="7577865" y="2743200"/>
            <a:ext cx="802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P</a:t>
            </a:r>
            <a:endParaRPr lang="en-IN">
              <a:latin typeface="Calibri" pitchFamily="34" charset="0"/>
            </a:endParaRPr>
          </a:p>
        </p:txBody>
      </p:sp>
      <p:sp>
        <p:nvSpPr>
          <p:cNvPr id="2064" name="TextBox 24"/>
          <p:cNvSpPr txBox="1">
            <a:spLocks noChangeArrowheads="1"/>
          </p:cNvSpPr>
          <p:nvPr/>
        </p:nvSpPr>
        <p:spPr bwMode="auto">
          <a:xfrm>
            <a:off x="8469380" y="6096000"/>
            <a:ext cx="802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TN</a:t>
            </a:r>
            <a:endParaRPr lang="en-IN">
              <a:latin typeface="Calibri" pitchFamily="34" charset="0"/>
            </a:endParaRPr>
          </a:p>
        </p:txBody>
      </p:sp>
      <p:sp>
        <p:nvSpPr>
          <p:cNvPr id="2065" name="TextBox 26"/>
          <p:cNvSpPr txBox="1">
            <a:spLocks noChangeArrowheads="1"/>
          </p:cNvSpPr>
          <p:nvPr/>
        </p:nvSpPr>
        <p:spPr bwMode="auto">
          <a:xfrm>
            <a:off x="5170779" y="6400802"/>
            <a:ext cx="89151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KERALA</a:t>
            </a:r>
            <a:endParaRPr lang="en-IN" sz="1200">
              <a:latin typeface="Calibri" pitchFamily="34" charset="0"/>
            </a:endParaRPr>
          </a:p>
        </p:txBody>
      </p:sp>
      <p:pic>
        <p:nvPicPr>
          <p:cNvPr id="2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302" y="838200"/>
            <a:ext cx="3031146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TextBox 14"/>
          <p:cNvSpPr txBox="1">
            <a:spLocks noChangeArrowheads="1"/>
          </p:cNvSpPr>
          <p:nvPr/>
        </p:nvSpPr>
        <p:spPr bwMode="auto">
          <a:xfrm>
            <a:off x="980665" y="1981200"/>
            <a:ext cx="98066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India</a:t>
            </a:r>
            <a:endParaRPr lang="en-IN"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9816" y="3124200"/>
            <a:ext cx="2228784" cy="457200"/>
          </a:xfrm>
          <a:prstGeom prst="straightConnector1">
            <a:avLst/>
          </a:prstGeom>
          <a:ln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44357" y="2971800"/>
            <a:ext cx="178302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 Rounded MT Bold" pitchFamily="34" charset="0"/>
                <a:cs typeface="+mn-cs"/>
              </a:rPr>
              <a:t>GOA</a:t>
            </a:r>
            <a:endParaRPr lang="en-IN" sz="1050" dirty="0">
              <a:latin typeface="Arial Rounded MT Bold" pitchFamily="34" charset="0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1638" y="765177"/>
            <a:ext cx="796790" cy="182563"/>
          </a:xfrm>
          <a:custGeom>
            <a:avLst/>
            <a:gdLst>
              <a:gd name="connsiteX0" fmla="*/ 150519 w 681097"/>
              <a:gd name="connsiteY0" fmla="*/ 159926 h 182504"/>
              <a:gd name="connsiteX1" fmla="*/ 37630 w 681097"/>
              <a:gd name="connsiteY1" fmla="*/ 92193 h 182504"/>
              <a:gd name="connsiteX2" fmla="*/ 37630 w 681097"/>
              <a:gd name="connsiteY2" fmla="*/ 92193 h 182504"/>
              <a:gd name="connsiteX3" fmla="*/ 15052 w 681097"/>
              <a:gd name="connsiteY3" fmla="*/ 69615 h 182504"/>
              <a:gd name="connsiteX4" fmla="*/ 3763 w 681097"/>
              <a:gd name="connsiteY4" fmla="*/ 24459 h 182504"/>
              <a:gd name="connsiteX5" fmla="*/ 37630 w 681097"/>
              <a:gd name="connsiteY5" fmla="*/ 24459 h 182504"/>
              <a:gd name="connsiteX6" fmla="*/ 94074 w 681097"/>
              <a:gd name="connsiteY6" fmla="*/ 1881 h 182504"/>
              <a:gd name="connsiteX7" fmla="*/ 206963 w 681097"/>
              <a:gd name="connsiteY7" fmla="*/ 13170 h 182504"/>
              <a:gd name="connsiteX8" fmla="*/ 229541 w 681097"/>
              <a:gd name="connsiteY8" fmla="*/ 24459 h 182504"/>
              <a:gd name="connsiteX9" fmla="*/ 285985 w 681097"/>
              <a:gd name="connsiteY9" fmla="*/ 80904 h 182504"/>
              <a:gd name="connsiteX10" fmla="*/ 331141 w 681097"/>
              <a:gd name="connsiteY10" fmla="*/ 114770 h 182504"/>
              <a:gd name="connsiteX11" fmla="*/ 353719 w 681097"/>
              <a:gd name="connsiteY11" fmla="*/ 137348 h 182504"/>
              <a:gd name="connsiteX12" fmla="*/ 387585 w 681097"/>
              <a:gd name="connsiteY12" fmla="*/ 171215 h 182504"/>
              <a:gd name="connsiteX13" fmla="*/ 444030 w 681097"/>
              <a:gd name="connsiteY13" fmla="*/ 182504 h 182504"/>
              <a:gd name="connsiteX14" fmla="*/ 477897 w 681097"/>
              <a:gd name="connsiteY14" fmla="*/ 171215 h 182504"/>
              <a:gd name="connsiteX15" fmla="*/ 523052 w 681097"/>
              <a:gd name="connsiteY15" fmla="*/ 159926 h 182504"/>
              <a:gd name="connsiteX16" fmla="*/ 523052 w 681097"/>
              <a:gd name="connsiteY16" fmla="*/ 126059 h 182504"/>
              <a:gd name="connsiteX17" fmla="*/ 556919 w 681097"/>
              <a:gd name="connsiteY17" fmla="*/ 126059 h 182504"/>
              <a:gd name="connsiteX18" fmla="*/ 579497 w 681097"/>
              <a:gd name="connsiteY18" fmla="*/ 103481 h 182504"/>
              <a:gd name="connsiteX19" fmla="*/ 579497 w 681097"/>
              <a:gd name="connsiteY19" fmla="*/ 80904 h 182504"/>
              <a:gd name="connsiteX20" fmla="*/ 511763 w 681097"/>
              <a:gd name="connsiteY20" fmla="*/ 126059 h 182504"/>
              <a:gd name="connsiteX21" fmla="*/ 534341 w 681097"/>
              <a:gd name="connsiteY21" fmla="*/ 103481 h 182504"/>
              <a:gd name="connsiteX22" fmla="*/ 534341 w 681097"/>
              <a:gd name="connsiteY22" fmla="*/ 103481 h 182504"/>
              <a:gd name="connsiteX23" fmla="*/ 534341 w 681097"/>
              <a:gd name="connsiteY23" fmla="*/ 92193 h 182504"/>
              <a:gd name="connsiteX24" fmla="*/ 568208 w 681097"/>
              <a:gd name="connsiteY24" fmla="*/ 80904 h 182504"/>
              <a:gd name="connsiteX25" fmla="*/ 602074 w 681097"/>
              <a:gd name="connsiteY25" fmla="*/ 80904 h 182504"/>
              <a:gd name="connsiteX26" fmla="*/ 602074 w 681097"/>
              <a:gd name="connsiteY26" fmla="*/ 80904 h 182504"/>
              <a:gd name="connsiteX27" fmla="*/ 624652 w 681097"/>
              <a:gd name="connsiteY27" fmla="*/ 80904 h 182504"/>
              <a:gd name="connsiteX28" fmla="*/ 658519 w 681097"/>
              <a:gd name="connsiteY28" fmla="*/ 80904 h 182504"/>
              <a:gd name="connsiteX29" fmla="*/ 681097 w 681097"/>
              <a:gd name="connsiteY29" fmla="*/ 126059 h 18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1097" h="182504">
                <a:moveTo>
                  <a:pt x="150519" y="159926"/>
                </a:moveTo>
                <a:lnTo>
                  <a:pt x="37630" y="92193"/>
                </a:lnTo>
                <a:lnTo>
                  <a:pt x="37630" y="92193"/>
                </a:lnTo>
                <a:cubicBezTo>
                  <a:pt x="33867" y="88430"/>
                  <a:pt x="20697" y="80904"/>
                  <a:pt x="15052" y="69615"/>
                </a:cubicBezTo>
                <a:cubicBezTo>
                  <a:pt x="9408" y="58326"/>
                  <a:pt x="0" y="31985"/>
                  <a:pt x="3763" y="24459"/>
                </a:cubicBezTo>
                <a:cubicBezTo>
                  <a:pt x="7526" y="16933"/>
                  <a:pt x="22578" y="28222"/>
                  <a:pt x="37630" y="24459"/>
                </a:cubicBezTo>
                <a:cubicBezTo>
                  <a:pt x="52682" y="20696"/>
                  <a:pt x="65852" y="3762"/>
                  <a:pt x="94074" y="1881"/>
                </a:cubicBezTo>
                <a:cubicBezTo>
                  <a:pt x="122296" y="0"/>
                  <a:pt x="184385" y="9407"/>
                  <a:pt x="206963" y="13170"/>
                </a:cubicBezTo>
                <a:cubicBezTo>
                  <a:pt x="229541" y="16933"/>
                  <a:pt x="216371" y="13170"/>
                  <a:pt x="229541" y="24459"/>
                </a:cubicBezTo>
                <a:cubicBezTo>
                  <a:pt x="242711" y="35748"/>
                  <a:pt x="269052" y="65852"/>
                  <a:pt x="285985" y="80904"/>
                </a:cubicBezTo>
                <a:cubicBezTo>
                  <a:pt x="302918" y="95956"/>
                  <a:pt x="319852" y="105363"/>
                  <a:pt x="331141" y="114770"/>
                </a:cubicBezTo>
                <a:cubicBezTo>
                  <a:pt x="342430" y="124177"/>
                  <a:pt x="353719" y="137348"/>
                  <a:pt x="353719" y="137348"/>
                </a:cubicBezTo>
                <a:cubicBezTo>
                  <a:pt x="363126" y="146755"/>
                  <a:pt x="372533" y="163689"/>
                  <a:pt x="387585" y="171215"/>
                </a:cubicBezTo>
                <a:cubicBezTo>
                  <a:pt x="402637" y="178741"/>
                  <a:pt x="428978" y="182504"/>
                  <a:pt x="444030" y="182504"/>
                </a:cubicBezTo>
                <a:cubicBezTo>
                  <a:pt x="459082" y="182504"/>
                  <a:pt x="464727" y="174978"/>
                  <a:pt x="477897" y="171215"/>
                </a:cubicBezTo>
                <a:cubicBezTo>
                  <a:pt x="491067" y="167452"/>
                  <a:pt x="515526" y="167452"/>
                  <a:pt x="523052" y="159926"/>
                </a:cubicBezTo>
                <a:cubicBezTo>
                  <a:pt x="530578" y="152400"/>
                  <a:pt x="517408" y="131703"/>
                  <a:pt x="523052" y="126059"/>
                </a:cubicBezTo>
                <a:cubicBezTo>
                  <a:pt x="528696" y="120415"/>
                  <a:pt x="547512" y="129822"/>
                  <a:pt x="556919" y="126059"/>
                </a:cubicBezTo>
                <a:cubicBezTo>
                  <a:pt x="566326" y="122296"/>
                  <a:pt x="575734" y="111007"/>
                  <a:pt x="579497" y="103481"/>
                </a:cubicBezTo>
                <a:cubicBezTo>
                  <a:pt x="583260" y="95955"/>
                  <a:pt x="590786" y="77141"/>
                  <a:pt x="579497" y="80904"/>
                </a:cubicBezTo>
                <a:cubicBezTo>
                  <a:pt x="568208" y="84667"/>
                  <a:pt x="519289" y="122296"/>
                  <a:pt x="511763" y="126059"/>
                </a:cubicBezTo>
                <a:cubicBezTo>
                  <a:pt x="504237" y="129822"/>
                  <a:pt x="534341" y="103481"/>
                  <a:pt x="534341" y="103481"/>
                </a:cubicBezTo>
                <a:lnTo>
                  <a:pt x="534341" y="103481"/>
                </a:lnTo>
                <a:cubicBezTo>
                  <a:pt x="534341" y="101600"/>
                  <a:pt x="528697" y="95956"/>
                  <a:pt x="534341" y="92193"/>
                </a:cubicBezTo>
                <a:cubicBezTo>
                  <a:pt x="539985" y="88430"/>
                  <a:pt x="556919" y="82786"/>
                  <a:pt x="568208" y="80904"/>
                </a:cubicBezTo>
                <a:cubicBezTo>
                  <a:pt x="579497" y="79023"/>
                  <a:pt x="602074" y="80904"/>
                  <a:pt x="602074" y="80904"/>
                </a:cubicBezTo>
                <a:lnTo>
                  <a:pt x="602074" y="80904"/>
                </a:lnTo>
                <a:lnTo>
                  <a:pt x="624652" y="80904"/>
                </a:lnTo>
                <a:cubicBezTo>
                  <a:pt x="634059" y="80904"/>
                  <a:pt x="649112" y="73378"/>
                  <a:pt x="658519" y="80904"/>
                </a:cubicBezTo>
                <a:cubicBezTo>
                  <a:pt x="667926" y="88430"/>
                  <a:pt x="674511" y="107244"/>
                  <a:pt x="681097" y="126059"/>
                </a:cubicBezTo>
              </a:path>
            </a:pathLst>
          </a:cu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9182591" y="1828800"/>
            <a:ext cx="1783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AD75DAC2-4352-4428-9AEF-76AEA64FE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071674"/>
              </p:ext>
            </p:extLst>
          </p:nvPr>
        </p:nvGraphicFramePr>
        <p:xfrm>
          <a:off x="2110976" y="15766"/>
          <a:ext cx="8587188" cy="670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1076" y="6492883"/>
            <a:ext cx="1604725" cy="365125"/>
          </a:xfrm>
        </p:spPr>
        <p:txBody>
          <a:bodyPr/>
          <a:lstStyle/>
          <a:p>
            <a:fld id="{1954C3D6-29D5-4A2C-8B86-CB2637BAEFC8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45479FED-810D-4D42-B998-29C4291F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961330" cy="68580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IN" sz="1600" dirty="0">
                <a:solidFill>
                  <a:schemeClr val="tx2"/>
                </a:solidFill>
                <a:latin typeface="+mn-lt"/>
              </a:rPr>
              <a:t/>
            </a:r>
            <a:br>
              <a:rPr lang="en-IN" sz="1600" dirty="0">
                <a:solidFill>
                  <a:schemeClr val="tx2"/>
                </a:solidFill>
                <a:latin typeface="+mn-lt"/>
              </a:rPr>
            </a:br>
            <a:r>
              <a:rPr lang="en-IN" sz="2400" b="1" dirty="0">
                <a:solidFill>
                  <a:schemeClr val="tx2"/>
                </a:solidFill>
                <a:latin typeface="+mn-lt"/>
              </a:rPr>
              <a:t>Key Elements to Roll out CPHC</a:t>
            </a:r>
          </a:p>
        </p:txBody>
      </p:sp>
    </p:spTree>
    <p:extLst>
      <p:ext uri="{BB962C8B-B14F-4D97-AF65-F5344CB8AC3E}">
        <p14:creationId xmlns:p14="http://schemas.microsoft.com/office/powerpoint/2010/main" val="28653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73" y="165100"/>
            <a:ext cx="8870561" cy="8255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CPHC-UHC </a:t>
            </a:r>
            <a:r>
              <a:rPr lang="kn-IN" sz="2800" dirty="0">
                <a:latin typeface="Times New Roman" pitchFamily="18" charset="0"/>
                <a:cs typeface="Times New Roman" pitchFamily="18" charset="0"/>
              </a:rPr>
              <a:t>ಅಡಿಯಲ್ಲಿ ಸೇವೆಗಳ ಪ್ಯಾಕೇಜುಗಳು - ಮೂಲಭೂತ ಕಾರ್ಯಗಳು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1" y="914400"/>
            <a:ext cx="9414636" cy="55499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kn-IN" sz="2200" dirty="0"/>
              <a:t>1. ಗರ್ಭಿಣಿ ಮತ್ತು ಮಗುವಿನ ಜನನದಲ್ಲಿ </a:t>
            </a:r>
            <a:r>
              <a:rPr lang="kn-IN" sz="2200" dirty="0" smtClean="0"/>
              <a:t>ಕಾಳಜಿ.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kn-IN" sz="2200" dirty="0" smtClean="0"/>
              <a:t>2. </a:t>
            </a:r>
            <a:r>
              <a:rPr lang="kn-IN" sz="2200" dirty="0"/>
              <a:t>ನವಜಾತ ಶಿಶುಗಳು ಮತ್ತು ಶಿಶುಗಳ ಆರೋಗ್ಯ ಸೇವೆಗಳು</a:t>
            </a:r>
            <a:r>
              <a:rPr lang="kn-IN" sz="2200" dirty="0" smtClean="0"/>
              <a:t>.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kn-IN" sz="2200" dirty="0" smtClean="0"/>
              <a:t>3</a:t>
            </a:r>
            <a:r>
              <a:rPr lang="kn-IN" sz="2200" dirty="0"/>
              <a:t>. ಬಾಲ್ಯ ಮತ್ತು ಹದಿಹರೆಯದವರ ಆರೋಗ್ಯ ಸೇವೆಗಳು.  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kn-IN" sz="2200" dirty="0" smtClean="0"/>
              <a:t>4</a:t>
            </a:r>
            <a:r>
              <a:rPr lang="kn-IN" sz="2200" dirty="0"/>
              <a:t>. ಕುಟುಂಬ ಯೋಜನೆ, ಗರ್ಭನಿರೋಧಕ ಸೇವೆಗಳು ಮತ್ತು ಇತರ ಸಂತಾನೋತ್ಪತ್ತಿ ಆರೋಗ್ಯ ಸೇವೆಗಳು</a:t>
            </a:r>
            <a:r>
              <a:rPr lang="kn-IN" sz="2200" dirty="0" smtClean="0"/>
              <a:t>.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kn-IN" sz="2200" dirty="0" smtClean="0"/>
              <a:t>5</a:t>
            </a:r>
            <a:r>
              <a:rPr lang="kn-IN" sz="2200" dirty="0"/>
              <a:t>. ರಾಷ್ಟ್ರೀಯ ಆರೋಗ್ಯ ಕಾರ್ಯಕ್ರಮಗಳು ಸೇರಿದಂತೆ ಸಾಂಕ್ರಾಮಿಕ ರೋಗಗಳ </a:t>
            </a:r>
            <a:r>
              <a:rPr lang="kn-IN" sz="2200" dirty="0" smtClean="0"/>
              <a:t>ನಿರ್ವಹಣೆ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kn-IN" sz="2200" dirty="0" smtClean="0"/>
              <a:t>6</a:t>
            </a:r>
            <a:r>
              <a:rPr lang="kn-IN" sz="2200" dirty="0"/>
              <a:t>. ಸಾಮಾನ್ಯ ಸಾಂಕ್ರಾಮಿಕ ರೋಗಗಳ ನಿರ್ವಹಣೆ ಮತ್ತು ತೀವ್ರವಾದ ಸರಳ ಕಾಯಿಲೆಗಳು ಮತ್ತು ಸಣ್ಣ ಕಾಯಿಲೆಗಳಿಗೆ ಹೊರರೋಗಿಗಳ ಆರೈಕೆ.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E9C30-0619-4BC0-97A0-06B3AB5F9556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05" y="1600200"/>
            <a:ext cx="9806650" cy="452596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kn-IN" dirty="0">
                <a:latin typeface="Times New Roman" pitchFamily="18" charset="0"/>
                <a:cs typeface="Times New Roman" pitchFamily="18" charset="0"/>
              </a:rPr>
              <a:t>7. ಸಾಂಕ್ರಾಮಿಕವಲ್ಲದ ರೋಗಗಳ ತಪಾಸಣೆ, ತಡೆಗಟ್ಟುವಿಕೆ, ನಿಯಂತ್ರಣ ಮತ್ತು ನಿರ್ವಹಣೆ.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n-IN" dirty="0">
                <a:latin typeface="Times New Roman" pitchFamily="18" charset="0"/>
                <a:cs typeface="Times New Roman" pitchFamily="18" charset="0"/>
              </a:rPr>
              <a:t>. ಸಾಮಾನ್ಯ ನೇತ್ರ ಮತ್ತು ಇಎನ್ಟಿ ಸಮಸ್ಯೆಗಳಿಗೆ ಕಾಳಜಿ.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n-IN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n-IN" dirty="0">
                <a:latin typeface="Times New Roman" pitchFamily="18" charset="0"/>
                <a:cs typeface="Times New Roman" pitchFamily="18" charset="0"/>
              </a:rPr>
              <a:t>ಬಾಯಿಯ ಆರೋಗ್ಯ ರಕ್ಷಣೆ</a:t>
            </a: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n-IN" dirty="0">
                <a:latin typeface="Times New Roman" pitchFamily="18" charset="0"/>
                <a:cs typeface="Times New Roman" pitchFamily="18" charset="0"/>
              </a:rPr>
              <a:t>. ಹಿರಿಯರು ಮತ್ತು ಉಪಶಮನಕಾರಿ ಆರೋಗ್ಯ ಸೇವೆಗಳು</a:t>
            </a: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kn-IN" dirty="0">
                <a:latin typeface="Times New Roman" pitchFamily="18" charset="0"/>
                <a:cs typeface="Times New Roman" pitchFamily="18" charset="0"/>
              </a:rPr>
              <a:t>. ತುರ್ತು ವೈದ್ಯಕೀಯ ಸೇವೆಗಳು</a:t>
            </a: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kn-IN" dirty="0">
                <a:latin typeface="Times New Roman" pitchFamily="18" charset="0"/>
                <a:cs typeface="Times New Roman" pitchFamily="18" charset="0"/>
              </a:rPr>
              <a:t>. ಮಾನಸಿಕ ಆರೋಗ್ಯ ಕಾಯಿಲೆಗಳ ಸ್ಕ್ರೀನಿಂಗ್ ಮತ್ತು ಮೂಲಭೂತ ನಿರ್ವಹಣೆಯನ್ನು ಹೆಚ್ಚುವರಿಯಾಗಿ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kn-IN" dirty="0">
                <a:latin typeface="Times New Roman" pitchFamily="18" charset="0"/>
                <a:cs typeface="Times New Roman" pitchFamily="18" charset="0"/>
              </a:rPr>
              <a:t>ಗಳು ತಮ್ಮ ಪ್ರದೇಶಗಳಲ್ಲಿ ಅಳವಡಿಸಬೇಕಾಗಿದೆ</a:t>
            </a:r>
            <a:r>
              <a:rPr lang="kn-IN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/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Eat Right Movement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Fit India movement </a:t>
            </a:r>
            <a:endParaRPr lang="en-US" sz="2800" dirty="0"/>
          </a:p>
          <a:p>
            <a:pPr>
              <a:buNone/>
            </a:pPr>
            <a:r>
              <a:rPr lang="kn-IN" sz="2800" dirty="0" smtClean="0"/>
              <a:t>ಆರೋಗ್ಯ </a:t>
            </a:r>
            <a:r>
              <a:rPr lang="kn-IN" sz="2800" dirty="0"/>
              <a:t>ಕ್ಯಾಲೆಂಡರ್ ಪ್ರಕಾರ ಯೋಗ ಮತ್ತು ಇತರ ಆರೋಗ್ಯ ಕಾರ್ಯಕ್ರಮಗಳ ಅನುಷ್ಠಾನ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62881" y="609600"/>
            <a:ext cx="6934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n-IN" sz="2800" dirty="0">
                <a:latin typeface="Times New Roman" pitchFamily="18" charset="0"/>
                <a:ea typeface="+mj-ea"/>
                <a:cs typeface="Times New Roman" pitchFamily="18" charset="0"/>
              </a:rPr>
              <a:t>2021-22 ರಿಂದ ವಿಸ್ತೃತ ಪ್ಯಾಕೇಜ್‌ಗಳು </a:t>
            </a: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81" y="2286000"/>
            <a:ext cx="9157574" cy="16002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C.H.O - </a:t>
            </a:r>
            <a:r>
              <a:rPr lang="kn-IN" u="sng" dirty="0">
                <a:latin typeface="Times New Roman" pitchFamily="18" charset="0"/>
                <a:cs typeface="Times New Roman" pitchFamily="18" charset="0"/>
              </a:rPr>
              <a:t>ಪಾತ್ರಗಳು ಮತ್ತು ಜವಾಬ್ದಾರಿಗಳು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81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n-IN" sz="3200" dirty="0"/>
              <a:t>7. </a:t>
            </a:r>
            <a:r>
              <a:rPr lang="kn-IN" sz="3200"/>
              <a:t>ಅಸಾಂಕ್ರಾಮಿಕ  </a:t>
            </a:r>
            <a:r>
              <a:rPr lang="kn-IN" sz="3200" dirty="0"/>
              <a:t>ರೋಗಗಳ ತಡೆಗಟ್ಟುವಿಕೆ, ತಪಾಸಣೆ ಮತ್ತು ನಿರ್ವಹಣೆ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kn-IN" u="sng" dirty="0"/>
              <a:t>ಪಾತ್ರ ಮತ್ತು </a:t>
            </a:r>
            <a:r>
              <a:rPr lang="kn-IN" u="sng" dirty="0" smtClean="0"/>
              <a:t>ಜವಾಬ್ದಾರಿಗಳು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kn-IN" dirty="0"/>
              <a:t>ಅಧಿಕ ರಕ್ತದೊತ್ತಡ ಮತ್ತು ಮಧುಮೇಹಕ್ಕೆ ಆರಂಭಿಕ ಗುರುತಿಸುವಿಕೆ ಮತ್ತು ಚಿಕಿತ್ಸೆಯ ಅನುಸರಣೆಗಾಗಿ ಸ್ಕ್ರೀನಿಂಗ್, ಅಗತ್ಯವಿದ್ದರೆ ಸೂಕ್ತ </a:t>
            </a:r>
            <a:r>
              <a:rPr lang="kn-IN" dirty="0" smtClean="0"/>
              <a:t>ಉಲ್ಲೇಖದೊಂದಿಗೆ</a:t>
            </a:r>
            <a:r>
              <a:rPr lang="en-US" dirty="0" smtClean="0"/>
              <a:t> </a:t>
            </a:r>
            <a:r>
              <a:rPr lang="kn-IN" dirty="0"/>
              <a:t>ರೆಫರಲ್ ಮಾಡುವುದು.</a:t>
            </a:r>
            <a:endParaRPr lang="en-US" dirty="0" smtClean="0"/>
          </a:p>
          <a:p>
            <a:endParaRPr lang="en-US" dirty="0" smtClean="0"/>
          </a:p>
          <a:p>
            <a:r>
              <a:rPr lang="kn-IN" dirty="0"/>
              <a:t>ವೈದ್ಯಕೀಯ ಅಧಿಕಾರಿಯ ಪ್ರಕಾರ ರೋಗನಿರ್ಣಯದ ಪ್ರಕರಣಗಳ ಅನುಸರಣೆ, ಔಷಧಿಗಳನ್ನು ವಿತರಿಸುವುದು</a:t>
            </a:r>
            <a:r>
              <a:rPr lang="kn-IN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kn-IN" dirty="0"/>
              <a:t>ಔದ್ಯೋಗಿಕ ರೋಗಗಳು (ನ್ಯುಮೋಕೊನಿಯೋಸಿಸ್, ಡರ್ಮಟೈಟಿಸ್, ಸೀಸದ </a:t>
            </a:r>
            <a:r>
              <a:rPr lang="kn-IN" dirty="0" smtClean="0"/>
              <a:t>ವಿಷ</a:t>
            </a:r>
            <a:r>
              <a:rPr lang="en-US" dirty="0" smtClean="0"/>
              <a:t>(lead </a:t>
            </a:r>
            <a:r>
              <a:rPr lang="en-US" dirty="0" err="1" smtClean="0"/>
              <a:t>poisioning</a:t>
            </a:r>
            <a:r>
              <a:rPr lang="en-US" dirty="0" smtClean="0"/>
              <a:t>)</a:t>
            </a:r>
            <a:r>
              <a:rPr lang="kn-IN" dirty="0" smtClean="0"/>
              <a:t>), </a:t>
            </a:r>
            <a:r>
              <a:rPr lang="kn-IN" dirty="0"/>
              <a:t>ಫ್ಲೋರೋಸಿಸ್, ಉಸಿರಾಟದ ಅಸ್ವಸ್ಥತೆಗಳು (</a:t>
            </a:r>
            <a:r>
              <a:rPr lang="en-US" dirty="0"/>
              <a:t>COPD </a:t>
            </a:r>
            <a:r>
              <a:rPr lang="kn-IN" dirty="0"/>
              <a:t>ಮತ್ತು ಆಸ್ತಮಾ) ಮತ್ತು ಅಪಸ್ಮಾರಕ್ಕಾಗಿ ತಪಾಸಣೆ ಮತ್ತು ನಂತರದ ಆರೈಕೆ</a:t>
            </a:r>
            <a:r>
              <a:rPr lang="kn-IN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kn-IN" dirty="0"/>
              <a:t>ಕ್ಯಾನ್ಸರ್- ಬಾಯಿಯ, ಸ್ತನ ಮತ್ತು ಗರ್ಭಕಂಠದ ಕ್ಯಾನ್ಸರ್‌ಗಾಗಿ ತಪಾಸಣೆ ಮತ್ತು ಇತರ ಕ್ಯಾನ್ಸರ್‌ಗಳ ಶಂಕಿತ ಪ್ರಕರಣಗಳಿಗೆ ಉಲ್ಲೇಖ</a:t>
            </a:r>
            <a:r>
              <a:rPr lang="kn-IN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kn-IN" dirty="0"/>
              <a:t>ತಂಬಾಕು/ಮದ್ಯ/ಮಾದಕ ವಸ್ತುವಿನ ದುರುಪಯೋಗಕ್ಕಾಗಿ ಜೀವನ ಶೈಲಿಯ ಮಾರ್ಪಾಡು (ಕ್ಷೇಮ ಚಟುವಟಿಕೆಗಳು) ಸಂಬಂಧಿಸಿದಂತೆ ಅನುಸರಣಾ ಔಷಧಿ, ಸಲಹೆ ಮತ್ತು ಉಲ್ಲೇಖದೊಂದಿಗೆ </a:t>
            </a:r>
            <a:r>
              <a:rPr lang="kn-IN" dirty="0" smtClean="0"/>
              <a:t>ಚಿಕಿತ್ಸೆ</a:t>
            </a:r>
            <a:r>
              <a:rPr lang="en-US" dirty="0" smtClean="0"/>
              <a:t> </a:t>
            </a:r>
            <a:r>
              <a:rPr lang="kn-IN" dirty="0"/>
              <a:t>ನಿಡುವುದು.</a:t>
            </a:r>
            <a:endParaRPr lang="en-US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63810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SC-HWC </a:t>
            </a:r>
            <a:r>
              <a:rPr lang="kn-IN" dirty="0"/>
              <a:t>ನಲ್ಲಿ ಅಭ್ಯಾಸ ಮಾಡಬೇಕಾದ ಕೌಶಲ್ಯಗಳು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n-IN" sz="1600" dirty="0"/>
              <a:t>ಸಾರ್ವಜನಿಕ ಆರೋಗ್ಯ ಕೌಶಲ್ಯಗಳು</a:t>
            </a:r>
            <a:r>
              <a:rPr lang="kn-IN" sz="1600" dirty="0" smtClean="0"/>
              <a:t>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NORMAL LABOUR</a:t>
            </a:r>
            <a:r>
              <a:rPr lang="kn-IN" sz="1600" dirty="0" smtClean="0"/>
              <a:t> </a:t>
            </a:r>
            <a:r>
              <a:rPr lang="kn-IN" sz="1600" dirty="0"/>
              <a:t>ಮತ್ತು ರೋಗನಿರೋಧಕ ಕೌಶಲ್ಯಗಳುಅಪಘಾತ ನಿರ್ವಹಣೆ </a:t>
            </a:r>
            <a:r>
              <a:rPr lang="kn-IN" sz="1600" dirty="0" smtClean="0"/>
              <a:t>ಕೌಶಲ್ಯಗಳು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kn-IN" sz="1600" dirty="0" smtClean="0"/>
              <a:t>ನಾಯಕತ್ವದ </a:t>
            </a:r>
            <a:r>
              <a:rPr lang="kn-IN" sz="1600" dirty="0"/>
              <a:t>ಗುಣಮಟ್ಟದ ಅಭಿವೃದ್ಧಿ ಮತ್ತು ಸಮನ್ವಯ </a:t>
            </a:r>
            <a:r>
              <a:rPr lang="kn-IN" sz="1600" dirty="0" smtClean="0"/>
              <a:t>ಕೌಶಲ್ಯಗಳು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HWC </a:t>
            </a:r>
            <a:r>
              <a:rPr lang="kn-IN" sz="1600" dirty="0"/>
              <a:t>ಗಳಲ್ಲಿ ದ್ರವ ತ್ಯಾಜ್ಯ </a:t>
            </a:r>
            <a:r>
              <a:rPr lang="en-US" sz="1600" dirty="0" err="1"/>
              <a:t>Mx</a:t>
            </a:r>
            <a:r>
              <a:rPr lang="en-US" sz="1600" dirty="0"/>
              <a:t> </a:t>
            </a:r>
            <a:r>
              <a:rPr lang="kn-IN" sz="1600" dirty="0"/>
              <a:t>ಸೇರಿದಂತೆ ಜೈವಿಕ ವೈದ್ಯಕೀಯ ತ್ಯಾಜ್ಯ ನಿರ್ವಹಣೆಯ ಸಾಮಾನ್ಯ ಕೌಶಲ್ಯಗಳು (ಬಯೋಮೆಡಿಕಲ್ ತ್ಯಾಜ್ಯವನ್ನು ಪ್ರತ್ಯೇಕಿಸುವುದು ಮತ್ತು ವಿತರಿಸುವುದು</a:t>
            </a:r>
            <a:r>
              <a:rPr lang="kn-IN" sz="1600" dirty="0" smtClean="0"/>
              <a:t>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kn-IN" sz="1600" dirty="0" smtClean="0"/>
              <a:t>ಸಾಮಾನ್ಯ </a:t>
            </a:r>
            <a:r>
              <a:rPr lang="kn-IN" sz="1600" dirty="0"/>
              <a:t>ಕೌಶಲ್ಯಗಳು:- </a:t>
            </a:r>
            <a:r>
              <a:rPr lang="en-US" sz="1600" dirty="0"/>
              <a:t>MO </a:t>
            </a:r>
            <a:r>
              <a:rPr lang="kn-IN" sz="1600" dirty="0"/>
              <a:t>ಪ್ರಕಾರ ಔಷಧ ವಿತರಣೆ, ಔಷಧಿ ಇಂಡೆಂಟ್ ಮತ್ತು ಇಂಜೆಕ್ಷನ್ ಅಭ್ಯಾಸ, ಲಾಜಿಸ್ಟಿಕ್ ನಿರ್ವಹಣೆ, ಸಮಾಲೋಚನೆ, ಬಾಹ್ಯ ಗಾಯಗಳ ಹೊಲಿಗೆ, ಗ್ಲಾಸ್ಗೋ ಕೋಮಾ ಸ್ಕೇಲ್ ಮೌಲ್ಯಮಾಪನ ಸ್ಕೋರ್, </a:t>
            </a:r>
            <a:r>
              <a:rPr lang="en-US" sz="1600" dirty="0"/>
              <a:t>Apgar </a:t>
            </a:r>
            <a:r>
              <a:rPr lang="kn-IN" sz="1600" dirty="0"/>
              <a:t>ಸ್ಕೋರಿಂಗ್, ಬೆಳವಣಿಗೆಯ ಚಾರ್ಟ್ಗಳ ಮೌಲ್ಯಮಾಪನ</a:t>
            </a:r>
            <a:r>
              <a:rPr lang="kn-IN" sz="1600" dirty="0" smtClean="0"/>
              <a:t>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kn-IN" sz="1600" dirty="0" smtClean="0"/>
              <a:t>ಪ್ರಯೋಗಾಲಯ </a:t>
            </a:r>
            <a:r>
              <a:rPr lang="kn-IN" sz="1600" dirty="0"/>
              <a:t>ಕೌಶಲ್ಯಗಳು:      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kn-IN" sz="1600" dirty="0" smtClean="0"/>
              <a:t>14 </a:t>
            </a:r>
            <a:r>
              <a:rPr lang="en-US" sz="1600" dirty="0"/>
              <a:t>SC-HWC </a:t>
            </a:r>
            <a:r>
              <a:rPr lang="kn-IN" sz="1600" dirty="0"/>
              <a:t>ನಲ್ಲಿ ರೋಗನಿರ್ಣಯ ಪರೀಕ್ಷೆಗಳನ್ನು ನಡೆಸಬೇಕು.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9668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909" y="381002"/>
            <a:ext cx="9628346" cy="5745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7455" y="304800"/>
          <a:ext cx="10163255" cy="6248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59"/>
                <a:gridCol w="5353858"/>
                <a:gridCol w="4264938"/>
              </a:tblGrid>
              <a:tr h="6869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DIAGNOSTIC TEST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PRODUCT EQUIPMENT REQUIRED FOR TESTING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4198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Hemoglobin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Digital Hemoglobin meter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6869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Human Chorionic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gonadotropin (HCG) (Urine test for Pregnancy)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 card test (Dipstick)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9814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Urine test for Ph, specific gravity,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Leucocyte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esterase glucose,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bilirubin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urobilinogen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ketone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hemoglobin, protein, nitrite.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Multiparameter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urine strip (dipstick)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4198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Blood Sugar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Glucometer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4198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Malaria test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 card test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4198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HIV (Antibodies to HIV 1&amp;2)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card test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6869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Dengue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card test for NSI antigen and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IgM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IgG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antibodies.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4198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Visual Inspection-Acetic acid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Manual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4198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Test for Iodine in salt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(used for food)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Iodine in salt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testing kit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6869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Water testing for fecal contamination and chlorination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Strip method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481" y="457201"/>
            <a:ext cx="10363200" cy="4495800"/>
          </a:xfrm>
        </p:spPr>
        <p:txBody>
          <a:bodyPr/>
          <a:lstStyle/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dirty="0" smtClean="0"/>
          </a:p>
          <a:p>
            <a:pPr fontAlgn="t">
              <a:buNone/>
            </a:pPr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454" y="609604"/>
          <a:ext cx="10163255" cy="426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59"/>
                <a:gridCol w="5353858"/>
                <a:gridCol w="4264938"/>
              </a:tblGrid>
              <a:tr h="10106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S.NO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DIAGNOSTIC TEST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PRODUCT EQUIPMENT REQUIRED FOR TESTING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6176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HbsAg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test for Hepatitis B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 card test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6176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Filariasis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(endemic areas only)-FST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kit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10106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 Test Kit for Syphilis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Rapid kit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  <a:tr h="10106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Sputum for AFB#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Microscopy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81" marR="10698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909" y="457204"/>
            <a:ext cx="9628346" cy="566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4. ಜ್ವರ, ನೋವು ಮತ್ತು 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ಸಾಮಾನ್ಯ 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ಪರಿಸ್ಥಿತಿಗಳ ನಿರ್ವಹಣೆಗೆ ಕೌಶಲ್ಯಗಳು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. ಸಾಮಾನ್ಯ ತುರ್ತುಸ್ಥಿತಿಗಳಿಗೆ ಪ್ರಥಮ ಚಿಕಿತ್ಸಾ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ಸ್ಥಿರೀಕರಣ 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ಆರೈಕೆ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. ತಾಯಿಯ ಆರೋಗ್ಯ ಕೌಶಲ್ಯಗಳು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. ಸಂತಾನೋತ್ಪತ್ತಿ ಮತ್ತು ಹದಿಹರೆಯದವರ ಆರೋಗ್ಯ 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ಕೌಶಲ್ಯಗಳು.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ನವಜಾತ 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ಮತ್ತು ಮಕ್ಕಳ ಆರೋಗ್ಯ ಕೌಶಲ್ಯಗಳು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. ವರದಿ ಮಾಡುವಿಕೆ, ದಾಸ್ತಾನು ನಿರ್ವಹಣೆ, ದಾಖಲೆ ನಿರ್ವಹಣೆ ಮತ್ತು ಜನಸಂಖ್ಯೆ ಆಧಾರಿತ ಬಳಕೆಗೆ ಅನ್ವಯವಾಗುವಲ್ಲಿ ಡಿಜಿಟಲ್ ಅಪ್ಲಿಕೇಶನ್‌ಗಳನ್ನು ಬಳಸುವ ಕೌಶಲ್ಯಗಳು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. ಕುಟುಂಬ ಆರೋಗ್ಯ ಫೋಲ್ಡರ್‌ಗಳು ಮತ್ತು ವೈಯಕ್ತಿಕ ಆರೋಗ್ಯ ದಾಖಲೆಗಳನ್ನು ನಿರ್ವಹಿಸುವುದು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. ಕ್ಷೇತ್ರ ಮಟ್ಟದ ಕಾರ್ಯನಿರ್ವಾಹಕರ ಬೆಂಬಲದ ಮೇಲ್ವಿಚಾರಣೆ</a:t>
            </a: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n-IN" sz="2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NQAS </a:t>
            </a:r>
            <a:r>
              <a:rPr lang="kn-IN" sz="2000" dirty="0">
                <a:latin typeface="Times New Roman" pitchFamily="18" charset="0"/>
                <a:cs typeface="Times New Roman" pitchFamily="18" charset="0"/>
              </a:rPr>
              <a:t>ಗಾಗಿ ದಾಖಲೆಗಳ ನಿರ್ವಹಣೆ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aseindiachq.org/karnatakamap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2" y="495935"/>
            <a:ext cx="4903325" cy="57524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5441"/>
              </p:ext>
            </p:extLst>
          </p:nvPr>
        </p:nvGraphicFramePr>
        <p:xfrm>
          <a:off x="5527385" y="685803"/>
          <a:ext cx="4725022" cy="48171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754519"/>
                <a:gridCol w="970503"/>
              </a:tblGrid>
              <a:tr h="45444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GENERAL PARTICULARS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 OF DISTRICTS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 OF TALUKS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IN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 OF VILLAGES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29340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 OF INHABITED VILLAGES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27397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 OF UNINHABITED VILLAGES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1943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NO OF TOWNS/URBAN AGGLOMERATIONS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347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AREA (SQ. KMS)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191791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4" marR="64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29746" y="6248400"/>
            <a:ext cx="341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Source :</a:t>
            </a:r>
            <a:r>
              <a:rPr lang="en-US" dirty="0"/>
              <a:t> Census of India 2011 data</a:t>
            </a:r>
          </a:p>
        </p:txBody>
      </p:sp>
    </p:spTree>
    <p:extLst>
      <p:ext uri="{BB962C8B-B14F-4D97-AF65-F5344CB8AC3E}">
        <p14:creationId xmlns:p14="http://schemas.microsoft.com/office/powerpoint/2010/main" val="32148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876" y="228600"/>
            <a:ext cx="8469379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FLOW OF INFORMATION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757" y="990600"/>
            <a:ext cx="971749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6DAEC4-9A67-4B9E-82AE-FBA8703DC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983" y="2708275"/>
            <a:ext cx="7341057" cy="14414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endParaRPr lang="en-GB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179" name="AutoShape 2" descr="Image result for logo of government of india">
            <a:extLst>
              <a:ext uri="{FF2B5EF4-FFF2-40B4-BE49-F238E27FC236}">
                <a16:creationId xmlns="" xmlns:a16="http://schemas.microsoft.com/office/drawing/2014/main" id="{AD82A7BD-048F-4841-A176-9D10DF1C19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7975" y="3162300"/>
            <a:ext cx="2674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pic>
        <p:nvPicPr>
          <p:cNvPr id="50180" name="Picture 6">
            <a:extLst>
              <a:ext uri="{FF2B5EF4-FFF2-40B4-BE49-F238E27FC236}">
                <a16:creationId xmlns="" xmlns:a16="http://schemas.microsoft.com/office/drawing/2014/main" id="{179447D1-EE39-447C-95B6-B024FEECD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72" y="22228"/>
            <a:ext cx="2104809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>
            <a:extLst>
              <a:ext uri="{FF2B5EF4-FFF2-40B4-BE49-F238E27FC236}">
                <a16:creationId xmlns="" xmlns:a16="http://schemas.microsoft.com/office/drawing/2014/main" id="{5477E70D-6915-45E0-BBC8-CEE29343C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95" y="36516"/>
            <a:ext cx="199615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>
            <a:extLst>
              <a:ext uri="{FF2B5EF4-FFF2-40B4-BE49-F238E27FC236}">
                <a16:creationId xmlns="" xmlns:a16="http://schemas.microsoft.com/office/drawing/2014/main" id="{B65C1FD3-35C4-419B-9931-C25297F2D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79" y="36516"/>
            <a:ext cx="199615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2">
            <a:extLst>
              <a:ext uri="{FF2B5EF4-FFF2-40B4-BE49-F238E27FC236}">
                <a16:creationId xmlns="" xmlns:a16="http://schemas.microsoft.com/office/drawing/2014/main" id="{0D296165-F0A4-4BA7-9E36-3B0738CD7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05" y="4570413"/>
            <a:ext cx="1987797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>
            <a:extLst>
              <a:ext uri="{FF2B5EF4-FFF2-40B4-BE49-F238E27FC236}">
                <a16:creationId xmlns="" xmlns:a16="http://schemas.microsoft.com/office/drawing/2014/main" id="{45F8FEB3-3B97-41EF-8F13-4003A2C82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96" y="4570416"/>
            <a:ext cx="202680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6">
            <a:extLst>
              <a:ext uri="{FF2B5EF4-FFF2-40B4-BE49-F238E27FC236}">
                <a16:creationId xmlns="" xmlns:a16="http://schemas.microsoft.com/office/drawing/2014/main" id="{754FDB58-7578-44CD-AB4D-E8C6823E33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64" y="4583113"/>
            <a:ext cx="20268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n-IN" dirty="0"/>
              <a:t>ಆರೋಗ್ಯ ಸೇವೆಗಳು - ಅವಶ್ಯಕತೆ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n-IN" sz="2000" dirty="0"/>
              <a:t>ಆರೋಗ್ಯ ಸೇವೆಗಳನ್ನು ಇಡೀ ಜನಸಂಖ್ಯೆಯ ಅಗತ್ಯವನ್ನು ಪೂರೈಸಲು ಆಯೋಜಿಸಬೇಕು ಮತ್ತು ಕೇವಲ ಆಯ್ಕೆ ಮಾಡಿದ ಗುಂಪುಗಳಿಗೆ </a:t>
            </a:r>
            <a:r>
              <a:rPr lang="kn-IN" sz="2000" dirty="0" smtClean="0"/>
              <a:t>ಅಲ್ಲ</a:t>
            </a:r>
            <a:endParaRPr lang="en-US" sz="2000" dirty="0" smtClean="0"/>
          </a:p>
          <a:p>
            <a:endParaRPr lang="en-US" sz="2000" dirty="0"/>
          </a:p>
          <a:p>
            <a:r>
              <a:rPr lang="kn-IN" sz="2000" dirty="0" smtClean="0"/>
              <a:t>•  </a:t>
            </a:r>
            <a:r>
              <a:rPr lang="kn-IN" sz="2000" dirty="0"/>
              <a:t>ಗ್ರಾಮೀಣ ಮತ್ತು ನಗರ ಪ್ರದೇಶದ ಬಡವರಿಗೆ ಆರೋಗ್ಯ ಸೇವೆಯನ್ನು ಒದಗಿಸುವ ಅತ್ಯುತ್ತಮ ಮಾರ್ಗವೆಂದರೆ ಸೂಕ್ತವಾದ ಉಲ್ಲೇಖಿತ ವ್ಯವಸ್ಥೆಯಿಂದ ಬೆಂಬಲಿತವಾದ ಪರಿಣಾಮಕಾರಿ ಪ್ರಾಥಮಿಕ ಆರೋಗ್ಯ ಸೇವೆಗಳನ್ನು ಅಭಿವೃದ್ಧಿಪಡಿಸುವುದು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kn-IN" sz="2000" dirty="0" smtClean="0"/>
              <a:t>2006 </a:t>
            </a:r>
            <a:r>
              <a:rPr lang="kn-IN" sz="2000" dirty="0"/>
              <a:t>ರ ವಿಶ್ವ ಆರೋಗ್ಯ ವರದಿ - 10000 ಜನಸಂಖ್ಯೆಗೆ ಆರೋಗ್ಯ ವೃತ್ತಿಪರರ ನಿರ್ಣಾಯಕ ಅವಶ್ಯಕತೆಯು &gt;28 (ವೈದ್ಯರು ಮತ್ತು ವೈದ್ಯಾಧಿಕಾರಿಗಳನ್ನು </a:t>
            </a:r>
            <a:r>
              <a:rPr lang="kn-IN" sz="2000" dirty="0" smtClean="0"/>
              <a:t>ಒಳಗೊಂಡಿರುತ್ತದೆ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---RCH </a:t>
            </a:r>
            <a:r>
              <a:rPr lang="kn-IN" sz="2000" dirty="0"/>
              <a:t>ಗುರಿಗಳನ್ನು ಸಾಧಿಸಲು </a:t>
            </a:r>
            <a:r>
              <a:rPr lang="kn-IN" sz="2000" dirty="0" smtClean="0"/>
              <a:t>ಅಗತ್ಯವಿದ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---</a:t>
            </a:r>
            <a:r>
              <a:rPr lang="kn-IN" sz="2000" dirty="0" smtClean="0"/>
              <a:t>ಆ </a:t>
            </a:r>
            <a:r>
              <a:rPr lang="kn-IN" sz="2000" dirty="0"/>
              <a:t>ಸಮಯದಲ್ಲಿ ನಮ್ಮಲ್ಲಿ 50% ಕ್ಕಿಂತ ಕಡಿಮೆ ಇತ್ತು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584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456" y="685800"/>
            <a:ext cx="1007410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AB-</a:t>
            </a:r>
            <a:r>
              <a:rPr lang="en-US" dirty="0" err="1"/>
              <a:t>ArK</a:t>
            </a:r>
            <a:r>
              <a:rPr lang="en-US" dirty="0"/>
              <a:t> – HWCs -</a:t>
            </a:r>
            <a:r>
              <a:rPr lang="kn-IN" dirty="0"/>
              <a:t>ಪರಿಚಯ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n-IN" sz="2000" dirty="0"/>
              <a:t>ಮೊದಲ </a:t>
            </a:r>
            <a:r>
              <a:rPr lang="en-US" sz="2000" dirty="0"/>
              <a:t>AB-</a:t>
            </a:r>
            <a:r>
              <a:rPr lang="kn-IN" sz="2000" dirty="0"/>
              <a:t>ಆರೋಗ್ಯ ಮತ್ತು ಸ್ವಾಸ್ಥ್ಯ ಕೇಂದ್ರ (</a:t>
            </a:r>
            <a:r>
              <a:rPr lang="en-US" sz="2000" dirty="0"/>
              <a:t>HWC) </a:t>
            </a:r>
            <a:r>
              <a:rPr lang="kn-IN" sz="2000" dirty="0"/>
              <a:t>ಅನ್ನು ಏಪ್ರಿಲ್ 2018 ರಲ್ಲಿ ಪ್ರಾರಂಭಿಸಲಾಯಿತು. </a:t>
            </a:r>
            <a:r>
              <a:rPr lang="en-US" sz="2000" dirty="0"/>
              <a:t>AB-HWC </a:t>
            </a:r>
            <a:r>
              <a:rPr lang="kn-IN" sz="2000" dirty="0"/>
              <a:t>ಗಳು ತಡೆಗಟ್ಟುವ, ಪ್ರಚಾರ ಮತ್ತು </a:t>
            </a:r>
            <a:r>
              <a:rPr lang="kn-IN" sz="2000" dirty="0" smtClean="0"/>
              <a:t>ಗುಣಪಡಿಸುವಆರೈಕೆಯ </a:t>
            </a:r>
            <a:r>
              <a:rPr lang="en-US" sz="2000" dirty="0"/>
              <a:t>(Preventive, </a:t>
            </a:r>
            <a:r>
              <a:rPr lang="en-US" sz="2000" dirty="0" err="1"/>
              <a:t>promotive</a:t>
            </a:r>
            <a:r>
              <a:rPr lang="en-US" sz="2000" dirty="0"/>
              <a:t> &amp; curative)</a:t>
            </a:r>
            <a:r>
              <a:rPr lang="kn-IN" sz="2000" dirty="0"/>
              <a:t> </a:t>
            </a:r>
            <a:r>
              <a:rPr lang="kn-IN" sz="2000" dirty="0" smtClean="0"/>
              <a:t>ಮೇಲೆ </a:t>
            </a:r>
            <a:r>
              <a:rPr lang="kn-IN" sz="2000" dirty="0"/>
              <a:t>ಕೇಂದ್ರೀಕರಿಸುವ ಉಚಿತ ಮತ್ತು ಸಮಗ್ರ ಆರೋಗ್ಯವನ್ನು ಒದಗಿಸುವ ಗುರಿಯನ್ನು ಹೊಂದಿವೆ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kn-IN" sz="2000" dirty="0"/>
              <a:t>ವೈದ್ಯಕೀಯ ಖಾಯಿಲೆಗಾಗಿ ರೋಗಿಗಳ </a:t>
            </a:r>
            <a:r>
              <a:rPr lang="kn-IN" sz="2000" dirty="0" smtClean="0"/>
              <a:t>ಪಾಕೆಟ್ </a:t>
            </a:r>
            <a:r>
              <a:rPr lang="kn-IN" sz="2000" dirty="0"/>
              <a:t>ವೆಚ್ಚವನ್ನು </a:t>
            </a:r>
            <a:r>
              <a:rPr lang="kn-IN" sz="2000" dirty="0" smtClean="0"/>
              <a:t>ಕಡಿಮೆ ಮಾಡುವದು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kn-IN" sz="2000" dirty="0" smtClean="0"/>
              <a:t>ಮಾರ್ಚ್-2022 </a:t>
            </a:r>
            <a:r>
              <a:rPr lang="kn-IN" sz="2000" dirty="0"/>
              <a:t>ರ ವೇಳೆಗೆ 8871 ಅಸ್ತಿತ್ವದಲ್ಲಿರುವ ಉಪ ಕೇಂದ್ರಗಳನ್ನು ಆರೋಗ್ಯ ಮತ್ತು ಸ್ವಾಸ್ಥ್ಯ ಕೇಂದ್ರಗಳಾಗಿ ಮೇಲ್ದರ್ಜೆಗೇರಿಸಲು ರಾಜ್ಯವು ಉದ್ದೇಶಿಸಿದೆ.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61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n-IN" dirty="0"/>
              <a:t>ಕಾರ್ಯಕ್ರಮದ ಉದ್ದೇಶಗಳು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n-IN" sz="2000" dirty="0"/>
              <a:t>ಪಾಕೆಟ್ ವೆಚ್ಚವನ್ನು ಕಡಿಮೆ </a:t>
            </a:r>
            <a:r>
              <a:rPr lang="kn-IN" sz="2000" dirty="0" smtClean="0"/>
              <a:t>ಮಾಡುವುದು</a:t>
            </a:r>
            <a:endParaRPr lang="en-US" sz="2000" dirty="0" smtClean="0"/>
          </a:p>
          <a:p>
            <a:endParaRPr lang="en-US" sz="2000" dirty="0"/>
          </a:p>
          <a:p>
            <a:r>
              <a:rPr lang="kn-IN" sz="2000" dirty="0"/>
              <a:t>ದ್ವಿಮುಖ ರೆಫರಲ್ ಸಿಸ್ಟಮ್ ಮತ್ತು ಫಾಲೋ-ಅಪ್ ಕೇರ್ ಅನ್ನು </a:t>
            </a:r>
            <a:r>
              <a:rPr lang="kn-IN" sz="2000" dirty="0" smtClean="0"/>
              <a:t>ಬಲಪಡಿಸವುದು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NCD </a:t>
            </a:r>
            <a:r>
              <a:rPr lang="kn-IN" sz="2000" dirty="0"/>
              <a:t>ಗಳಿಗೆ ಜನಸಂಖ್ಯೆಯನ್ನು ಪರೀಕ್ಷಿಸಲು ಆ ಮೂಲಕ ರೋಗ ಮತ್ತು ಮರಣವನ್ನು ಗುರುತಿಸಿ, ಚಿಕಿತ್ಸೆ ನೀಡಿ ಮತ್ತು ಕಡಿಮೆ ಮಾಡುವುದು</a:t>
            </a:r>
            <a:endParaRPr lang="en-US" sz="2000" dirty="0"/>
          </a:p>
          <a:p>
            <a:endParaRPr lang="en-US" sz="2000" dirty="0"/>
          </a:p>
          <a:p>
            <a:r>
              <a:rPr lang="kn-IN" sz="2000" dirty="0"/>
              <a:t>ಹೀಗೆ ಬಡತನವನ್ನು ತೊಡೆದುಹಾಕುವ ಗುರಿಯನ್ನು ಹೊಂದಿರುವ ಸುಸ್ಥಿರ ಅಭಿವೃದ್ಧಿ ಗುರಿಯ (</a:t>
            </a:r>
            <a:r>
              <a:rPr lang="en-US" sz="2000" dirty="0"/>
              <a:t>SDG) </a:t>
            </a:r>
            <a:r>
              <a:rPr lang="kn-IN" sz="2000" dirty="0"/>
              <a:t>ಮೂರು ಗುರಿಯನ್ನು ತಲುಪಲು ದೇಶಕ್ಕೆ ಸಹಾಯ ಮಾಡುವುದು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7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n-IN" sz="2000" dirty="0"/>
              <a:t>ಸಮಗ್ರ ಪ್ರಾಥಮಿಕ ಆರೋಗ್ಯ ರಕ್ಷಣೆ (</a:t>
            </a:r>
            <a:r>
              <a:rPr lang="en-US" sz="2000" dirty="0"/>
              <a:t>CPHC) </a:t>
            </a:r>
            <a:r>
              <a:rPr lang="kn-IN" sz="2000" dirty="0"/>
              <a:t>ವಿತರಣೆಯನ್ನು ಖಚಿತಪಡಿಸಿಕೊಳ್ಳಲು, ಅಸ್ತಿತ್ವದಲ್ಲಿರುವ ಎಲ್ಲಾ ಉಪ ಆರೋಗ್ಯ ಕೇಂದ್ರಗಳು ಮತ್ತು ಪ್ರಾಥಮಿಕ ಆರೋಗ್ಯ ಕೇಂದ್ರಗಳನ್ನು (ಗ್ರಾಮೀಣ ಮತ್ತು ನಗರ ಎರಡೂ) ಆರೋಗ್ಯ ಸ್ವಾಸ್ಥ್ಯ ಕೇಂದ್ರಗಳಾಗಿ (</a:t>
            </a:r>
            <a:r>
              <a:rPr lang="en-US" sz="2000" dirty="0"/>
              <a:t>HWCs) </a:t>
            </a:r>
            <a:r>
              <a:rPr lang="kn-IN" sz="2000" dirty="0"/>
              <a:t>ಅಪ್‌ಗ್ರೇಡ್ ಮಾಡಲಾಗುತ್ತಿದೆ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PHC </a:t>
            </a:r>
            <a:r>
              <a:rPr lang="kn-IN" sz="2000" dirty="0"/>
              <a:t>ಯ ವೈದ್ಯಕೀಯ ಅಧಿಕಾರಿಯು </a:t>
            </a:r>
            <a:r>
              <a:rPr lang="en-US" sz="2000" dirty="0"/>
              <a:t>PHC </a:t>
            </a:r>
            <a:r>
              <a:rPr lang="kn-IN" sz="2000" dirty="0"/>
              <a:t>ಮತ್ತು ಸಂಪರ್ಕಿತ </a:t>
            </a:r>
            <a:r>
              <a:rPr lang="en-US" sz="2000" dirty="0"/>
              <a:t>SHC</a:t>
            </a:r>
            <a:r>
              <a:rPr lang="kn-IN" sz="2000" dirty="0"/>
              <a:t>ಗಳ ಸೇವಾ ಪ್ರದೇಶದ ಅಡಿಯಲ್ಲಿ ಬರುವ ಜನಸಂಖ್ಯೆಗೆ </a:t>
            </a:r>
            <a:r>
              <a:rPr lang="en-US" sz="2000" dirty="0"/>
              <a:t>CPHC </a:t>
            </a:r>
            <a:r>
              <a:rPr lang="kn-IN" sz="2000" dirty="0"/>
              <a:t>ಸೇವೆಗಳನ್ನು ಒದಗಿಸಲಾಗುವುದು ಎಂದು ಖಚಿತಪಡಿಸುತ್ತಾರೆ</a:t>
            </a:r>
            <a:r>
              <a:rPr lang="kn-IN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kn-IN" sz="2000" dirty="0"/>
              <a:t>ಹೀಗಾಗಿ, </a:t>
            </a:r>
            <a:r>
              <a:rPr lang="en-US" sz="2000" dirty="0"/>
              <a:t>CPHC </a:t>
            </a:r>
            <a:r>
              <a:rPr lang="kn-IN" sz="2000" dirty="0"/>
              <a:t>ಸೇವೆಗಳನ್ನು ತಲುಪಿಸಲು </a:t>
            </a:r>
            <a:r>
              <a:rPr lang="en-US" sz="2000" dirty="0"/>
              <a:t>HWC </a:t>
            </a:r>
            <a:r>
              <a:rPr lang="kn-IN" sz="2000" dirty="0"/>
              <a:t>ಗಳ ನೆಟ್‌ವರ್ಕ್ ಅನ್ನು ಸಕ್ರಿಯಗೊಳಿಸುತ್ತದೆ.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113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56" y="9610"/>
            <a:ext cx="10163254" cy="665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39442</TotalTime>
  <Words>1630</Words>
  <Application>Microsoft Office PowerPoint</Application>
  <PresentationFormat>Custom</PresentationFormat>
  <Paragraphs>323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CPHC-UHC ಕಾರ್ಯಕ್ರಮದ ಪರಿಚಯ 2021-2022 </vt:lpstr>
      <vt:lpstr>PowerPoint Presentation</vt:lpstr>
      <vt:lpstr>PowerPoint Presentation</vt:lpstr>
      <vt:lpstr>ಆರೋಗ್ಯ ಸೇವೆಗಳು - ಅವಶ್ಯಕತೆ</vt:lpstr>
      <vt:lpstr>PowerPoint Presentation</vt:lpstr>
      <vt:lpstr>AB-ArK – HWCs -ಪರಿಚಯ</vt:lpstr>
      <vt:lpstr>ಕಾರ್ಯಕ್ರಮದ ಉದ್ದೇಶಗಳು</vt:lpstr>
      <vt:lpstr>PowerPoint Presentation</vt:lpstr>
      <vt:lpstr>PowerPoint Presentation</vt:lpstr>
      <vt:lpstr> ಸಮುದಾಯ ಆರೋಗ್ಯ ಅಧಿಕಾರಿ (CHO) ಅಗತ್ಯತೆ</vt:lpstr>
      <vt:lpstr>PowerPoint Presentation</vt:lpstr>
      <vt:lpstr>ದೂರದೃಷ್ಟಿಯೊಂದಿಗೆ HWC ಗಳಲ್ಲಿ CHO ಗಳನ್ನು ನೇಮಿಸಲಾಗಿದೆ</vt:lpstr>
      <vt:lpstr>CHOs Expected To Perform The Following Three Functions</vt:lpstr>
      <vt:lpstr>PowerPoint Presentation</vt:lpstr>
      <vt:lpstr>Work coordination of CHO</vt:lpstr>
      <vt:lpstr>CHO ಆಗಿ, ನಿಕಟ ಸಮನ್ವಯದಲ್ಲಿ ಕೆಲಸ ಮಾಡಬೇಕಾಗಿರುವುದು</vt:lpstr>
      <vt:lpstr>Organization of Comprehensive Primary Health Care</vt:lpstr>
      <vt:lpstr>PowerPoint Presentation</vt:lpstr>
      <vt:lpstr>SC,PHC,UPHC ಯನ್ನು HWCಗಳಾಗಿ ಪರಿವರ್ತಿಸುವುದು</vt:lpstr>
      <vt:lpstr> Key Elements to Roll out CPHC</vt:lpstr>
      <vt:lpstr>CPHC-UHC ಅಡಿಯಲ್ಲಿ ಸೇವೆಗಳ ಪ್ಯಾಕೇಜುಗಳು - ಮೂಲಭೂತ ಕಾರ್ಯಗಳು</vt:lpstr>
      <vt:lpstr>PowerPoint Presentation</vt:lpstr>
      <vt:lpstr>C.H.O - ಪಾತ್ರಗಳು ಮತ್ತು ಜವಾಬ್ದಾರಿಗಳು</vt:lpstr>
      <vt:lpstr>PowerPoint Presentation</vt:lpstr>
      <vt:lpstr>7. ಅಸಾಂಕ್ರಾಮಿಕ  ರೋಗಗಳ ತಡೆಗಟ್ಟುವಿಕೆ, ತಪಾಸಣೆ ಮತ್ತು ನಿರ್ವಹಣೆ</vt:lpstr>
      <vt:lpstr>SC-HWC ನಲ್ಲಿ ಅಭ್ಯಾಸ ಮಾಡಬೇಕಾದ ಕೌಶಲ್ಯಗಳು</vt:lpstr>
      <vt:lpstr>PowerPoint Presentation</vt:lpstr>
      <vt:lpstr>PowerPoint Presentation</vt:lpstr>
      <vt:lpstr>PowerPoint Presentation</vt:lpstr>
      <vt:lpstr>FLOW OF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PAVILION</dc:creator>
  <cp:lastModifiedBy>admin</cp:lastModifiedBy>
  <cp:revision>522</cp:revision>
  <dcterms:created xsi:type="dcterms:W3CDTF">2021-03-17T06:20:33Z</dcterms:created>
  <dcterms:modified xsi:type="dcterms:W3CDTF">2021-12-07T05:58:50Z</dcterms:modified>
</cp:coreProperties>
</file>